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0" r:id="rId1"/>
    <p:sldMasterId id="2147483746" r:id="rId2"/>
    <p:sldMasterId id="2147483758" r:id="rId3"/>
    <p:sldMasterId id="2147483770" r:id="rId4"/>
    <p:sldMasterId id="2147483782" r:id="rId5"/>
    <p:sldMasterId id="2147483818" r:id="rId6"/>
  </p:sldMasterIdLst>
  <p:sldIdLst>
    <p:sldId id="256" r:id="rId7"/>
    <p:sldId id="280" r:id="rId8"/>
    <p:sldId id="257" r:id="rId9"/>
    <p:sldId id="258" r:id="rId10"/>
    <p:sldId id="259" r:id="rId11"/>
    <p:sldId id="261" r:id="rId12"/>
    <p:sldId id="282" r:id="rId13"/>
    <p:sldId id="262" r:id="rId14"/>
    <p:sldId id="263" r:id="rId15"/>
    <p:sldId id="281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276" r:id="rId26"/>
    <p:sldId id="277" r:id="rId27"/>
    <p:sldId id="279" r:id="rId28"/>
    <p:sldId id="283" r:id="rId2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2E2"/>
    <a:srgbClr val="F9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0" autoAdjust="0"/>
  </p:normalViewPr>
  <p:slideViewPr>
    <p:cSldViewPr>
      <p:cViewPr varScale="1">
        <p:scale>
          <a:sx n="103" d="100"/>
          <a:sy n="103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23.xml"/><Relationship Id="rId1" Type="http://schemas.openxmlformats.org/officeDocument/2006/relationships/slide" Target="../slides/slide15.xml"/><Relationship Id="rId6" Type="http://schemas.openxmlformats.org/officeDocument/2006/relationships/slide" Target="../slides/slide8.xml"/><Relationship Id="rId5" Type="http://schemas.openxmlformats.org/officeDocument/2006/relationships/slide" Target="../slides/slide17.xml"/><Relationship Id="rId4" Type="http://schemas.openxmlformats.org/officeDocument/2006/relationships/slide" Target="../slides/slide1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13.xml"/><Relationship Id="rId1" Type="http://schemas.openxmlformats.org/officeDocument/2006/relationships/slide" Target="../slides/slide11.xml"/><Relationship Id="rId4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F4CB0-5001-46BE-901C-A2AB0CD3648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9A28B0-6012-4FA7-AD4F-9A994398D71C}">
      <dgm:prSet phldrT="[Текст]"/>
      <dgm:spPr/>
      <dgm:t>
        <a:bodyPr/>
        <a:lstStyle/>
        <a:p>
          <a:pPr algn="l"/>
          <a:r>
            <a:rPr lang="ru-RU" b="1" dirty="0" smtClean="0">
              <a:hlinkClick xmlns:r="http://schemas.openxmlformats.org/officeDocument/2006/relationships" r:id="rId1" action="ppaction://hlinksldjump"/>
            </a:rPr>
            <a:t>Дружественные числа</a:t>
          </a:r>
          <a:endParaRPr lang="ru-RU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9B7F040-A6F9-4E10-9ED6-C093AE4298D7}" type="sibTrans" cxnId="{9C98BAE4-61CC-4D63-A34F-648D9CC98F03}">
      <dgm:prSet/>
      <dgm:spPr/>
      <dgm:t>
        <a:bodyPr/>
        <a:lstStyle/>
        <a:p>
          <a:endParaRPr lang="ru-RU" b="1"/>
        </a:p>
      </dgm:t>
    </dgm:pt>
    <dgm:pt modelId="{D1C36FFA-AF5D-4798-A642-E633C0F3EE3C}" type="parTrans" cxnId="{9C98BAE4-61CC-4D63-A34F-648D9CC98F03}">
      <dgm:prSet/>
      <dgm:spPr/>
      <dgm:t>
        <a:bodyPr/>
        <a:lstStyle/>
        <a:p>
          <a:endParaRPr lang="ru-RU" b="1"/>
        </a:p>
      </dgm:t>
    </dgm:pt>
    <dgm:pt modelId="{E9878B35-F21F-4F5C-812D-5047309DDEE3}">
      <dgm:prSet phldrT="[Текст]"/>
      <dgm:spPr/>
      <dgm:t>
        <a:bodyPr/>
        <a:lstStyle/>
        <a:p>
          <a:pPr algn="l"/>
          <a:r>
            <a:rPr lang="ru-RU" b="1" dirty="0" smtClean="0">
              <a:hlinkClick xmlns:r="http://schemas.openxmlformats.org/officeDocument/2006/relationships" r:id="rId3" action="ppaction://hlinksldjump"/>
            </a:rPr>
            <a:t>Фигурные числа</a:t>
          </a:r>
          <a:endParaRPr lang="ru-RU" b="1" dirty="0"/>
        </a:p>
      </dgm:t>
    </dgm:pt>
    <dgm:pt modelId="{9D35F998-1D03-440F-BAA1-423424566B2D}" type="sibTrans" cxnId="{F06002D3-4D37-4142-AC84-C3F6B8B2FBAE}">
      <dgm:prSet/>
      <dgm:spPr/>
      <dgm:t>
        <a:bodyPr/>
        <a:lstStyle/>
        <a:p>
          <a:endParaRPr lang="ru-RU" b="1"/>
        </a:p>
      </dgm:t>
    </dgm:pt>
    <dgm:pt modelId="{FB8CAD7F-CF66-4B8D-B91D-0F8A3F04A9BA}" type="parTrans" cxnId="{F06002D3-4D37-4142-AC84-C3F6B8B2FBAE}">
      <dgm:prSet/>
      <dgm:spPr/>
      <dgm:t>
        <a:bodyPr/>
        <a:lstStyle/>
        <a:p>
          <a:endParaRPr lang="ru-RU" b="1"/>
        </a:p>
      </dgm:t>
    </dgm:pt>
    <dgm:pt modelId="{FBB2D9AF-7D72-44D7-9A86-D2CB8447588F}">
      <dgm:prSet/>
      <dgm:spPr/>
      <dgm:t>
        <a:bodyPr/>
        <a:lstStyle/>
        <a:p>
          <a:pPr algn="l"/>
          <a:r>
            <a:rPr lang="ru-RU" b="1" dirty="0" smtClean="0">
              <a:hlinkClick xmlns:r="http://schemas.openxmlformats.org/officeDocument/2006/relationships" r:id="rId4" action="ppaction://hlinksldjump"/>
            </a:rPr>
            <a:t>Числа-близнецы</a:t>
          </a:r>
          <a:endParaRPr lang="ru-RU" b="1" dirty="0"/>
        </a:p>
      </dgm:t>
    </dgm:pt>
    <dgm:pt modelId="{6627293E-5081-42B7-9EA0-7A53A87E784B}" type="parTrans" cxnId="{3BA28A06-EA9C-4DF8-BCAA-B4B8D5AA5376}">
      <dgm:prSet/>
      <dgm:spPr/>
      <dgm:t>
        <a:bodyPr/>
        <a:lstStyle/>
        <a:p>
          <a:endParaRPr lang="ru-RU" b="1"/>
        </a:p>
      </dgm:t>
    </dgm:pt>
    <dgm:pt modelId="{585912B5-A519-475C-AF60-BB4FCD0E9A14}" type="sibTrans" cxnId="{3BA28A06-EA9C-4DF8-BCAA-B4B8D5AA5376}">
      <dgm:prSet/>
      <dgm:spPr/>
      <dgm:t>
        <a:bodyPr/>
        <a:lstStyle/>
        <a:p>
          <a:endParaRPr lang="ru-RU" b="1"/>
        </a:p>
      </dgm:t>
    </dgm:pt>
    <dgm:pt modelId="{CD5A24DC-F965-4193-AB51-B713B44B5BFB}">
      <dgm:prSet/>
      <dgm:spPr/>
      <dgm:t>
        <a:bodyPr/>
        <a:lstStyle/>
        <a:p>
          <a:pPr algn="l"/>
          <a:r>
            <a:rPr lang="ru-RU" b="1" dirty="0" smtClean="0">
              <a:hlinkClick xmlns:r="http://schemas.openxmlformats.org/officeDocument/2006/relationships" r:id="rId5" action="ppaction://hlinksldjump"/>
            </a:rPr>
            <a:t>Палиндромы</a:t>
          </a:r>
          <a:endParaRPr lang="ru-RU" b="1" dirty="0"/>
        </a:p>
      </dgm:t>
    </dgm:pt>
    <dgm:pt modelId="{D29260F1-D496-42C6-A0C6-7B49B8F51804}" type="parTrans" cxnId="{E7CB519E-E29F-4B3F-A792-BFC7DA331A31}">
      <dgm:prSet/>
      <dgm:spPr/>
      <dgm:t>
        <a:bodyPr/>
        <a:lstStyle/>
        <a:p>
          <a:endParaRPr lang="ru-RU" b="1"/>
        </a:p>
      </dgm:t>
    </dgm:pt>
    <dgm:pt modelId="{90A5641E-3588-48B6-A7F2-7B862B934048}" type="sibTrans" cxnId="{E7CB519E-E29F-4B3F-A792-BFC7DA331A31}">
      <dgm:prSet/>
      <dgm:spPr/>
      <dgm:t>
        <a:bodyPr/>
        <a:lstStyle/>
        <a:p>
          <a:endParaRPr lang="ru-RU" b="1"/>
        </a:p>
      </dgm:t>
    </dgm:pt>
    <dgm:pt modelId="{276E06DF-8B37-4030-9998-695024D213FB}">
      <dgm:prSet/>
      <dgm:spPr/>
      <dgm:t>
        <a:bodyPr/>
        <a:lstStyle/>
        <a:p>
          <a:pPr algn="l"/>
          <a:r>
            <a:rPr lang="ru-RU" b="1" dirty="0" smtClean="0">
              <a:hlinkClick xmlns:r="http://schemas.openxmlformats.org/officeDocument/2006/relationships" r:id="rId6" action="ppaction://hlinksldjump"/>
            </a:rPr>
            <a:t>Совершенные числа</a:t>
          </a:r>
          <a:endParaRPr lang="ru-RU" b="1" dirty="0"/>
        </a:p>
      </dgm:t>
    </dgm:pt>
    <dgm:pt modelId="{9848A8F7-E2A4-41C5-9415-56A012D6DE54}" type="parTrans" cxnId="{A0D57C9F-63F0-49A9-A47A-D932C5959751}">
      <dgm:prSet/>
      <dgm:spPr/>
      <dgm:t>
        <a:bodyPr/>
        <a:lstStyle/>
        <a:p>
          <a:endParaRPr lang="ru-RU" b="1"/>
        </a:p>
      </dgm:t>
    </dgm:pt>
    <dgm:pt modelId="{E857DE9A-4AF9-4D6E-A45C-EF73DDAC4F28}" type="sibTrans" cxnId="{A0D57C9F-63F0-49A9-A47A-D932C5959751}">
      <dgm:prSet/>
      <dgm:spPr/>
      <dgm:t>
        <a:bodyPr/>
        <a:lstStyle/>
        <a:p>
          <a:endParaRPr lang="ru-RU" b="1"/>
        </a:p>
      </dgm:t>
    </dgm:pt>
    <dgm:pt modelId="{B885505C-EC85-4A37-B501-92238820F92B}" type="pres">
      <dgm:prSet presAssocID="{08DF4CB0-5001-46BE-901C-A2AB0CD3648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2323CDC-B117-413D-9057-C1773224C7AE}" type="pres">
      <dgm:prSet presAssocID="{276E06DF-8B37-4030-9998-695024D213FB}" presName="circle1" presStyleLbl="node1" presStyleIdx="0" presStyleCnt="5"/>
      <dgm:spPr/>
    </dgm:pt>
    <dgm:pt modelId="{47976855-A5A6-4774-AB61-C7AC5D82C25E}" type="pres">
      <dgm:prSet presAssocID="{276E06DF-8B37-4030-9998-695024D213FB}" presName="space" presStyleCnt="0"/>
      <dgm:spPr/>
    </dgm:pt>
    <dgm:pt modelId="{A2F2C6AD-0CD7-4EF9-8E3B-F8A6790B4579}" type="pres">
      <dgm:prSet presAssocID="{276E06DF-8B37-4030-9998-695024D213FB}" presName="rect1" presStyleLbl="alignAcc1" presStyleIdx="0" presStyleCnt="5"/>
      <dgm:spPr/>
    </dgm:pt>
    <dgm:pt modelId="{DFFCEE60-0237-4A7F-9986-295BB10B1F46}" type="pres">
      <dgm:prSet presAssocID="{E9878B35-F21F-4F5C-812D-5047309DDEE3}" presName="vertSpace2" presStyleLbl="node1" presStyleIdx="0" presStyleCnt="5"/>
      <dgm:spPr/>
    </dgm:pt>
    <dgm:pt modelId="{98827064-AE13-4BD7-8C47-293AD7429C37}" type="pres">
      <dgm:prSet presAssocID="{E9878B35-F21F-4F5C-812D-5047309DDEE3}" presName="circle2" presStyleLbl="node1" presStyleIdx="1" presStyleCnt="5"/>
      <dgm:spPr/>
    </dgm:pt>
    <dgm:pt modelId="{18855273-86E5-40D0-A133-D79609E40CC9}" type="pres">
      <dgm:prSet presAssocID="{E9878B35-F21F-4F5C-812D-5047309DDEE3}" presName="rect2" presStyleLbl="alignAcc1" presStyleIdx="1" presStyleCnt="5"/>
      <dgm:spPr/>
      <dgm:t>
        <a:bodyPr/>
        <a:lstStyle/>
        <a:p>
          <a:endParaRPr lang="ru-RU"/>
        </a:p>
      </dgm:t>
    </dgm:pt>
    <dgm:pt modelId="{1C4B3769-881E-44DF-9FCA-32A99B7AA844}" type="pres">
      <dgm:prSet presAssocID="{919A28B0-6012-4FA7-AD4F-9A994398D71C}" presName="vertSpace3" presStyleLbl="node1" presStyleIdx="1" presStyleCnt="5"/>
      <dgm:spPr/>
    </dgm:pt>
    <dgm:pt modelId="{D28897DA-A380-4D0B-BC4B-777FE0A471DA}" type="pres">
      <dgm:prSet presAssocID="{919A28B0-6012-4FA7-AD4F-9A994398D71C}" presName="circle3" presStyleLbl="node1" presStyleIdx="2" presStyleCnt="5"/>
      <dgm:spPr>
        <a:solidFill>
          <a:srgbClr val="0070C0"/>
        </a:solidFill>
      </dgm:spPr>
    </dgm:pt>
    <dgm:pt modelId="{DFBB8648-4600-46B9-A11B-7247C671FE16}" type="pres">
      <dgm:prSet presAssocID="{919A28B0-6012-4FA7-AD4F-9A994398D71C}" presName="rect3" presStyleLbl="alignAcc1" presStyleIdx="2" presStyleCnt="5" custLinFactNeighborX="1216" custLinFactNeighborY="2128"/>
      <dgm:spPr/>
      <dgm:t>
        <a:bodyPr/>
        <a:lstStyle/>
        <a:p>
          <a:endParaRPr lang="ru-RU"/>
        </a:p>
      </dgm:t>
    </dgm:pt>
    <dgm:pt modelId="{DF263469-BB9B-4C1A-A2EF-4570E2280BE9}" type="pres">
      <dgm:prSet presAssocID="{FBB2D9AF-7D72-44D7-9A86-D2CB8447588F}" presName="vertSpace4" presStyleLbl="node1" presStyleIdx="2" presStyleCnt="5"/>
      <dgm:spPr/>
    </dgm:pt>
    <dgm:pt modelId="{8A72A13F-2F94-4289-8BDF-564AFC9882C7}" type="pres">
      <dgm:prSet presAssocID="{FBB2D9AF-7D72-44D7-9A86-D2CB8447588F}" presName="circle4" presStyleLbl="node1" presStyleIdx="3" presStyleCnt="5"/>
      <dgm:spPr/>
    </dgm:pt>
    <dgm:pt modelId="{1443CF1D-E21E-4C50-90DC-9349741DFBFE}" type="pres">
      <dgm:prSet presAssocID="{FBB2D9AF-7D72-44D7-9A86-D2CB8447588F}" presName="rect4" presStyleLbl="alignAcc1" presStyleIdx="3" presStyleCnt="5"/>
      <dgm:spPr/>
    </dgm:pt>
    <dgm:pt modelId="{1923B383-DA11-4DC9-92A0-59D8483DE47A}" type="pres">
      <dgm:prSet presAssocID="{CD5A24DC-F965-4193-AB51-B713B44B5BFB}" presName="vertSpace5" presStyleLbl="node1" presStyleIdx="3" presStyleCnt="5"/>
      <dgm:spPr/>
    </dgm:pt>
    <dgm:pt modelId="{E7E90F83-FDA5-4FE7-BFAF-0E8E6BB2E779}" type="pres">
      <dgm:prSet presAssocID="{CD5A24DC-F965-4193-AB51-B713B44B5BFB}" presName="circle5" presStyleLbl="node1" presStyleIdx="4" presStyleCnt="5"/>
      <dgm:spPr>
        <a:solidFill>
          <a:srgbClr val="0070C0"/>
        </a:solidFill>
      </dgm:spPr>
    </dgm:pt>
    <dgm:pt modelId="{794959D3-9446-4292-95CB-C7F4E3F04DF3}" type="pres">
      <dgm:prSet presAssocID="{CD5A24DC-F965-4193-AB51-B713B44B5BFB}" presName="rect5" presStyleLbl="alignAcc1" presStyleIdx="4" presStyleCnt="5"/>
      <dgm:spPr/>
      <dgm:t>
        <a:bodyPr/>
        <a:lstStyle/>
        <a:p>
          <a:endParaRPr lang="ru-RU"/>
        </a:p>
      </dgm:t>
    </dgm:pt>
    <dgm:pt modelId="{D0ACBD52-EF31-4347-BB84-0AB1C437CEB7}" type="pres">
      <dgm:prSet presAssocID="{276E06DF-8B37-4030-9998-695024D213FB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016643F1-E7C8-4070-AB14-D9ECAF24F85B}" type="pres">
      <dgm:prSet presAssocID="{E9878B35-F21F-4F5C-812D-5047309DDEE3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075CE-296D-4237-B81E-B49C62E977CE}" type="pres">
      <dgm:prSet presAssocID="{919A28B0-6012-4FA7-AD4F-9A994398D71C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EDE20-4E14-45ED-99F9-97A84E4E9E05}" type="pres">
      <dgm:prSet presAssocID="{FBB2D9AF-7D72-44D7-9A86-D2CB8447588F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9768432-D0F0-4DF6-B500-CEFE26E0FA27}" type="pres">
      <dgm:prSet presAssocID="{CD5A24DC-F965-4193-AB51-B713B44B5BFB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B519E-E29F-4B3F-A792-BFC7DA331A31}" srcId="{08DF4CB0-5001-46BE-901C-A2AB0CD36486}" destId="{CD5A24DC-F965-4193-AB51-B713B44B5BFB}" srcOrd="4" destOrd="0" parTransId="{D29260F1-D496-42C6-A0C6-7B49B8F51804}" sibTransId="{90A5641E-3588-48B6-A7F2-7B862B934048}"/>
    <dgm:cxn modelId="{A0D57C9F-63F0-49A9-A47A-D932C5959751}" srcId="{08DF4CB0-5001-46BE-901C-A2AB0CD36486}" destId="{276E06DF-8B37-4030-9998-695024D213FB}" srcOrd="0" destOrd="0" parTransId="{9848A8F7-E2A4-41C5-9415-56A012D6DE54}" sibTransId="{E857DE9A-4AF9-4D6E-A45C-EF73DDAC4F28}"/>
    <dgm:cxn modelId="{6DFC1117-8706-43EB-8486-52203CFA58C6}" type="presOf" srcId="{276E06DF-8B37-4030-9998-695024D213FB}" destId="{A2F2C6AD-0CD7-4EF9-8E3B-F8A6790B4579}" srcOrd="0" destOrd="0" presId="urn:microsoft.com/office/officeart/2005/8/layout/target3"/>
    <dgm:cxn modelId="{AE40EB10-471C-4041-B042-31E2A104AAC2}" type="presOf" srcId="{919A28B0-6012-4FA7-AD4F-9A994398D71C}" destId="{9AD075CE-296D-4237-B81E-B49C62E977CE}" srcOrd="1" destOrd="0" presId="urn:microsoft.com/office/officeart/2005/8/layout/target3"/>
    <dgm:cxn modelId="{3BA28A06-EA9C-4DF8-BCAA-B4B8D5AA5376}" srcId="{08DF4CB0-5001-46BE-901C-A2AB0CD36486}" destId="{FBB2D9AF-7D72-44D7-9A86-D2CB8447588F}" srcOrd="3" destOrd="0" parTransId="{6627293E-5081-42B7-9EA0-7A53A87E784B}" sibTransId="{585912B5-A519-475C-AF60-BB4FCD0E9A14}"/>
    <dgm:cxn modelId="{F06002D3-4D37-4142-AC84-C3F6B8B2FBAE}" srcId="{08DF4CB0-5001-46BE-901C-A2AB0CD36486}" destId="{E9878B35-F21F-4F5C-812D-5047309DDEE3}" srcOrd="1" destOrd="0" parTransId="{FB8CAD7F-CF66-4B8D-B91D-0F8A3F04A9BA}" sibTransId="{9D35F998-1D03-440F-BAA1-423424566B2D}"/>
    <dgm:cxn modelId="{5D8D9092-1D6C-4B41-B3C6-1447DF12A1BF}" type="presOf" srcId="{CD5A24DC-F965-4193-AB51-B713B44B5BFB}" destId="{09768432-D0F0-4DF6-B500-CEFE26E0FA27}" srcOrd="1" destOrd="0" presId="urn:microsoft.com/office/officeart/2005/8/layout/target3"/>
    <dgm:cxn modelId="{5B182E55-7E2E-4450-8E37-80CA53747BD1}" type="presOf" srcId="{919A28B0-6012-4FA7-AD4F-9A994398D71C}" destId="{DFBB8648-4600-46B9-A11B-7247C671FE16}" srcOrd="0" destOrd="0" presId="urn:microsoft.com/office/officeart/2005/8/layout/target3"/>
    <dgm:cxn modelId="{3C7CB313-66A7-4152-9713-00B7F37A2F3C}" type="presOf" srcId="{E9878B35-F21F-4F5C-812D-5047309DDEE3}" destId="{016643F1-E7C8-4070-AB14-D9ECAF24F85B}" srcOrd="1" destOrd="0" presId="urn:microsoft.com/office/officeart/2005/8/layout/target3"/>
    <dgm:cxn modelId="{0E79D1C2-5661-4689-97A8-C56CD3E49536}" type="presOf" srcId="{08DF4CB0-5001-46BE-901C-A2AB0CD36486}" destId="{B885505C-EC85-4A37-B501-92238820F92B}" srcOrd="0" destOrd="0" presId="urn:microsoft.com/office/officeart/2005/8/layout/target3"/>
    <dgm:cxn modelId="{7E9EBB68-0837-4BFB-8D86-EA694900FFF2}" type="presOf" srcId="{FBB2D9AF-7D72-44D7-9A86-D2CB8447588F}" destId="{1443CF1D-E21E-4C50-90DC-9349741DFBFE}" srcOrd="0" destOrd="0" presId="urn:microsoft.com/office/officeart/2005/8/layout/target3"/>
    <dgm:cxn modelId="{2424184F-A176-4B8B-88FC-D02FCCE2BF76}" type="presOf" srcId="{E9878B35-F21F-4F5C-812D-5047309DDEE3}" destId="{18855273-86E5-40D0-A133-D79609E40CC9}" srcOrd="0" destOrd="0" presId="urn:microsoft.com/office/officeart/2005/8/layout/target3"/>
    <dgm:cxn modelId="{C4099A07-4473-4A46-B198-A2FF349C8DA4}" type="presOf" srcId="{276E06DF-8B37-4030-9998-695024D213FB}" destId="{D0ACBD52-EF31-4347-BB84-0AB1C437CEB7}" srcOrd="1" destOrd="0" presId="urn:microsoft.com/office/officeart/2005/8/layout/target3"/>
    <dgm:cxn modelId="{9C98BAE4-61CC-4D63-A34F-648D9CC98F03}" srcId="{08DF4CB0-5001-46BE-901C-A2AB0CD36486}" destId="{919A28B0-6012-4FA7-AD4F-9A994398D71C}" srcOrd="2" destOrd="0" parTransId="{D1C36FFA-AF5D-4798-A642-E633C0F3EE3C}" sibTransId="{39B7F040-A6F9-4E10-9ED6-C093AE4298D7}"/>
    <dgm:cxn modelId="{6359B173-1439-49BB-8D19-9AAA7E9339C4}" type="presOf" srcId="{FBB2D9AF-7D72-44D7-9A86-D2CB8447588F}" destId="{E24EDE20-4E14-45ED-99F9-97A84E4E9E05}" srcOrd="1" destOrd="0" presId="urn:microsoft.com/office/officeart/2005/8/layout/target3"/>
    <dgm:cxn modelId="{24404273-38B7-4106-AB70-289F385CBE16}" type="presOf" srcId="{CD5A24DC-F965-4193-AB51-B713B44B5BFB}" destId="{794959D3-9446-4292-95CB-C7F4E3F04DF3}" srcOrd="0" destOrd="0" presId="urn:microsoft.com/office/officeart/2005/8/layout/target3"/>
    <dgm:cxn modelId="{85421E4E-BAEE-4A7B-9811-8C45C77537CC}" type="presParOf" srcId="{B885505C-EC85-4A37-B501-92238820F92B}" destId="{C2323CDC-B117-413D-9057-C1773224C7AE}" srcOrd="0" destOrd="0" presId="urn:microsoft.com/office/officeart/2005/8/layout/target3"/>
    <dgm:cxn modelId="{2EA24DF9-A5C1-4566-BABB-611B59A5CEDC}" type="presParOf" srcId="{B885505C-EC85-4A37-B501-92238820F92B}" destId="{47976855-A5A6-4774-AB61-C7AC5D82C25E}" srcOrd="1" destOrd="0" presId="urn:microsoft.com/office/officeart/2005/8/layout/target3"/>
    <dgm:cxn modelId="{4DC032DD-19A0-4DB7-91EA-9C6FDFDDC5FC}" type="presParOf" srcId="{B885505C-EC85-4A37-B501-92238820F92B}" destId="{A2F2C6AD-0CD7-4EF9-8E3B-F8A6790B4579}" srcOrd="2" destOrd="0" presId="urn:microsoft.com/office/officeart/2005/8/layout/target3"/>
    <dgm:cxn modelId="{83D686C6-6C3B-4126-A375-6294A46808AE}" type="presParOf" srcId="{B885505C-EC85-4A37-B501-92238820F92B}" destId="{DFFCEE60-0237-4A7F-9986-295BB10B1F46}" srcOrd="3" destOrd="0" presId="urn:microsoft.com/office/officeart/2005/8/layout/target3"/>
    <dgm:cxn modelId="{9440012C-5ABA-4FA4-8B2F-E339EB892229}" type="presParOf" srcId="{B885505C-EC85-4A37-B501-92238820F92B}" destId="{98827064-AE13-4BD7-8C47-293AD7429C37}" srcOrd="4" destOrd="0" presId="urn:microsoft.com/office/officeart/2005/8/layout/target3"/>
    <dgm:cxn modelId="{A3BB5D98-AAD0-4F71-91C3-C6EE9387C0EC}" type="presParOf" srcId="{B885505C-EC85-4A37-B501-92238820F92B}" destId="{18855273-86E5-40D0-A133-D79609E40CC9}" srcOrd="5" destOrd="0" presId="urn:microsoft.com/office/officeart/2005/8/layout/target3"/>
    <dgm:cxn modelId="{932869B9-C1F4-4CC6-83FA-F60D10F04856}" type="presParOf" srcId="{B885505C-EC85-4A37-B501-92238820F92B}" destId="{1C4B3769-881E-44DF-9FCA-32A99B7AA844}" srcOrd="6" destOrd="0" presId="urn:microsoft.com/office/officeart/2005/8/layout/target3"/>
    <dgm:cxn modelId="{EDFB4F34-F26E-4009-B1E0-7BEEB94E3BE2}" type="presParOf" srcId="{B885505C-EC85-4A37-B501-92238820F92B}" destId="{D28897DA-A380-4D0B-BC4B-777FE0A471DA}" srcOrd="7" destOrd="0" presId="urn:microsoft.com/office/officeart/2005/8/layout/target3"/>
    <dgm:cxn modelId="{F8C90437-A4C4-4ACB-94D1-BC4A99B1E8D8}" type="presParOf" srcId="{B885505C-EC85-4A37-B501-92238820F92B}" destId="{DFBB8648-4600-46B9-A11B-7247C671FE16}" srcOrd="8" destOrd="0" presId="urn:microsoft.com/office/officeart/2005/8/layout/target3"/>
    <dgm:cxn modelId="{605DBA36-12EC-4B80-BC3D-36C18880717A}" type="presParOf" srcId="{B885505C-EC85-4A37-B501-92238820F92B}" destId="{DF263469-BB9B-4C1A-A2EF-4570E2280BE9}" srcOrd="9" destOrd="0" presId="urn:microsoft.com/office/officeart/2005/8/layout/target3"/>
    <dgm:cxn modelId="{DF794DD9-18E6-40FD-B0D5-248FBFCD6F75}" type="presParOf" srcId="{B885505C-EC85-4A37-B501-92238820F92B}" destId="{8A72A13F-2F94-4289-8BDF-564AFC9882C7}" srcOrd="10" destOrd="0" presId="urn:microsoft.com/office/officeart/2005/8/layout/target3"/>
    <dgm:cxn modelId="{4E43786F-A669-433A-87D9-8C801B853188}" type="presParOf" srcId="{B885505C-EC85-4A37-B501-92238820F92B}" destId="{1443CF1D-E21E-4C50-90DC-9349741DFBFE}" srcOrd="11" destOrd="0" presId="urn:microsoft.com/office/officeart/2005/8/layout/target3"/>
    <dgm:cxn modelId="{6FBA8576-21A3-412A-968E-5058C65AD930}" type="presParOf" srcId="{B885505C-EC85-4A37-B501-92238820F92B}" destId="{1923B383-DA11-4DC9-92A0-59D8483DE47A}" srcOrd="12" destOrd="0" presId="urn:microsoft.com/office/officeart/2005/8/layout/target3"/>
    <dgm:cxn modelId="{14BAD004-DB14-4B75-9190-E0D34502B4EC}" type="presParOf" srcId="{B885505C-EC85-4A37-B501-92238820F92B}" destId="{E7E90F83-FDA5-4FE7-BFAF-0E8E6BB2E779}" srcOrd="13" destOrd="0" presId="urn:microsoft.com/office/officeart/2005/8/layout/target3"/>
    <dgm:cxn modelId="{0CF473B8-AB2F-406A-B4BB-EEC907CD55D3}" type="presParOf" srcId="{B885505C-EC85-4A37-B501-92238820F92B}" destId="{794959D3-9446-4292-95CB-C7F4E3F04DF3}" srcOrd="14" destOrd="0" presId="urn:microsoft.com/office/officeart/2005/8/layout/target3"/>
    <dgm:cxn modelId="{10C32AC0-E64F-424A-9B3C-CAAAD959863F}" type="presParOf" srcId="{B885505C-EC85-4A37-B501-92238820F92B}" destId="{D0ACBD52-EF31-4347-BB84-0AB1C437CEB7}" srcOrd="15" destOrd="0" presId="urn:microsoft.com/office/officeart/2005/8/layout/target3"/>
    <dgm:cxn modelId="{C8B45E5A-9E44-41B5-8C58-B7C23A686747}" type="presParOf" srcId="{B885505C-EC85-4A37-B501-92238820F92B}" destId="{016643F1-E7C8-4070-AB14-D9ECAF24F85B}" srcOrd="16" destOrd="0" presId="urn:microsoft.com/office/officeart/2005/8/layout/target3"/>
    <dgm:cxn modelId="{3FDFEFB8-0345-4033-A3D9-9BAB04F95F7A}" type="presParOf" srcId="{B885505C-EC85-4A37-B501-92238820F92B}" destId="{9AD075CE-296D-4237-B81E-B49C62E977CE}" srcOrd="17" destOrd="0" presId="urn:microsoft.com/office/officeart/2005/8/layout/target3"/>
    <dgm:cxn modelId="{6EB64EC6-AEDA-4607-9A3B-E5DBBB10072E}" type="presParOf" srcId="{B885505C-EC85-4A37-B501-92238820F92B}" destId="{E24EDE20-4E14-45ED-99F9-97A84E4E9E05}" srcOrd="18" destOrd="0" presId="urn:microsoft.com/office/officeart/2005/8/layout/target3"/>
    <dgm:cxn modelId="{D861FE27-49C1-4CFA-A55E-BDE06388224C}" type="presParOf" srcId="{B885505C-EC85-4A37-B501-92238820F92B}" destId="{09768432-D0F0-4DF6-B500-CEFE26E0FA2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5BC90-7625-4B96-B2A4-F65AAC855DD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109D2A-55C5-40FF-8E3F-78B2104151B5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Линейные числа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772E1F-DA52-451A-894E-6755F232F29E}" type="parTrans" cxnId="{F363BE58-4BE8-4411-A80D-AB4D87EFD86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76B00-48D7-42D3-9822-163C106F1DF6}" type="sibTrans" cxnId="{F363BE58-4BE8-4411-A80D-AB4D87EFD86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DFE953-1610-4B6A-BA24-B6F2079A4479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Плоские числа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F1A9EC-4FF7-4E66-8BDE-7299AC90D5A9}" type="parTrans" cxnId="{6D2735D5-B69C-43D4-88C4-13EF58BE656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D82C8B-AA21-4133-8E62-562906D326BE}" type="sibTrans" cxnId="{6D2735D5-B69C-43D4-88C4-13EF58BE656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86E7F2-6DDD-4854-93EC-0EEB041FB96A}">
      <dgm:prSet phldrT="[Текст]" custT="1"/>
      <dgm:spPr/>
      <dgm:t>
        <a:bodyPr/>
        <a:lstStyle/>
        <a:p>
          <a:r>
            <a:rPr lang="ru-RU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числа, представимые в виде произведения двух сомножителей,  то есть составные: 4, 6, 8, 9, 10, 12, 14, 15, …                              4 = 2 </a:t>
          </a:r>
          <a:r>
            <a:rPr lang="ru-RU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 </a:t>
          </a:r>
          <a:r>
            <a:rPr lang="ru-RU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     6 = 2 </a:t>
          </a:r>
          <a:r>
            <a: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3     8 = 4 </a:t>
          </a:r>
          <a:r>
            <a: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2    9 = 3 </a:t>
          </a:r>
          <a:r>
            <a: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3     12 = 2 </a:t>
          </a:r>
          <a:r>
            <a: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6     или 3 </a:t>
          </a:r>
          <a:r>
            <a: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4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0796D-5C2B-4443-B153-9E6AC38A9CBE}" type="parTrans" cxnId="{AB825A4D-C1C8-4102-9C59-FE89A5D4B8E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1F39FB-14C3-4C9C-9BCE-99870151D1DC}" type="sibTrans" cxnId="{AB825A4D-C1C8-4102-9C59-FE89A5D4B8E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0A728E-F66E-41FB-AD2C-AA778D8BEE94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Телесные числа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64D6D1-9EF7-4C1A-A0E2-68BA6AE177F5}" type="parTrans" cxnId="{426EFEEC-B8DE-414A-A174-E06E89973E8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ECCC58-64B9-4A96-AA30-C331A5E05E99}" type="sibTrans" cxnId="{426EFEEC-B8DE-414A-A174-E06E89973E8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26914D-BCE8-4436-BCEC-EBD6E9B8AEC8}">
      <dgm:prSet phldrT="[Текст]" custT="1"/>
      <dgm:spPr/>
      <dgm:t>
        <a:bodyPr/>
        <a:lstStyle/>
        <a:p>
          <a:r>
            <a:rPr lang="ru-RU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числа, представимые произведением трёх сомножителей:        8, 12, 16, 18, 20, 24, 27, 28, …                                                                8 = 2 </a:t>
          </a:r>
          <a:r>
            <a: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2 </a:t>
          </a:r>
          <a:r>
            <a: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2                12 = 2 </a:t>
          </a:r>
          <a:r>
            <a: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3 </a:t>
          </a:r>
          <a:r>
            <a: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2                   18 = 3 </a:t>
          </a:r>
          <a:r>
            <a: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3 </a:t>
          </a:r>
          <a:r>
            <a: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2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25DC6-2165-4C4F-A4D7-D72B4AF3EBF7}" type="parTrans" cxnId="{CEA9DC56-0263-42F7-A65A-2D6484D0DAA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FD7C4-DA8F-49D0-A269-F12CB7D36960}" type="sibTrans" cxnId="{CEA9DC56-0263-42F7-A65A-2D6484D0DAA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713F6-EF64-4D1C-8F17-F4E7A52C3C71}">
      <dgm:prSet custT="1"/>
      <dgm:spPr>
        <a:solidFill>
          <a:srgbClr val="0070C0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500" b="1" i="0" strike="noStrike" spc="-1" dirty="0" smtClean="0">
            <a:solidFill>
              <a:schemeClr val="bg1"/>
            </a:solidFill>
            <a:uFill>
              <a:solidFill>
                <a:srgbClr val="FFFFFF"/>
              </a:solidFill>
            </a:u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i="0" strike="noStrike" spc="-1" dirty="0" err="1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Многоуголь</a:t>
          </a:r>
          <a:endParaRPr lang="ru-RU" sz="1500" b="1" i="0" strike="noStrike" spc="-1" dirty="0" smtClean="0">
            <a:solidFill>
              <a:schemeClr val="bg1"/>
            </a:solidFill>
            <a:uFill>
              <a:solidFill>
                <a:srgbClr val="FFFFFF"/>
              </a:solidFill>
            </a:u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i="0" strike="noStrike" spc="-1" dirty="0" err="1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ные</a:t>
          </a:r>
          <a:endParaRPr lang="ru-RU" sz="1500" i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57710-B956-438C-9C7F-81838ED33BB5}" type="parTrans" cxnId="{FE55B659-EBAD-4037-B410-B8E6CC3A22D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3C87DC-EA26-44C1-B1D2-0D55FA9CEDF2}" type="sibTrans" cxnId="{FE55B659-EBAD-4037-B410-B8E6CC3A22D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C2D94-DF25-4C6D-950D-1418C84530DC}">
      <dgm:prSet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sldjump"/>
            </a:rPr>
            <a:t>Треугольные числа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			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rPr>
            <a:t>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sldjump"/>
            </a:rPr>
            <a:t>Шестиугольные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224EA-94BF-4E9A-8703-AFCE9E46E0A4}" type="parTrans" cxnId="{CE20AF94-CFCE-44F2-87BF-A36FF582CFF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DDF12-44DE-4409-AFD8-D80F09AB6CC9}" type="sibTrans" cxnId="{CE20AF94-CFCE-44F2-87BF-A36FF582CFF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E5377F-A901-4F12-A51D-C461F843E597}">
      <dgm:prSet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 action="ppaction://hlinksldjump"/>
            </a:rPr>
            <a:t>Квадратные числа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			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rPr>
            <a:t>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  <a:sym typeface="Symbol"/>
              <a:hlinkClick xmlns:r="http://schemas.openxmlformats.org/officeDocument/2006/relationships" r:id="rId2" action="ppaction://hlinksldjump"/>
            </a:rPr>
            <a:t>Пирамидальные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273D31-58E3-4607-85A6-C5300EB583B1}" type="parTrans" cxnId="{1197C388-7106-4AE6-998C-B39FA75C80F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EFBE65-3312-4AC3-9B84-CB73B500CF87}" type="sibTrans" cxnId="{1197C388-7106-4AE6-998C-B39FA75C80F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309CBE-8A23-42D0-AAFA-ADF593A13AB9}">
      <dgm:prSet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action="ppaction://hlinksldjump"/>
            </a:rPr>
            <a:t>Пятиугольные числа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			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rPr>
            <a:t>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  <a:sym typeface="Symbol"/>
              <a:hlinkClick xmlns:r="http://schemas.openxmlformats.org/officeDocument/2006/relationships" r:id="rId4" action="ppaction://hlinksldjump"/>
            </a:rPr>
            <a:t>Кубические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C75C61-4329-457B-9B54-43E371E3AB86}" type="parTrans" cxnId="{097A03AE-F4AF-469E-9C53-B121EC551CF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FAA3B9-6C91-4AE7-8332-1EACB2881B3F}" type="sibTrans" cxnId="{097A03AE-F4AF-469E-9C53-B121EC551CF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B42BC7-ACD6-446D-BF08-432CCFEFE583}">
      <dgm:prSet phldrT="[Текст]" custT="1"/>
      <dgm:spPr/>
      <dgm:t>
        <a:bodyPr/>
        <a:lstStyle/>
        <a:p>
          <a:pPr algn="just"/>
          <a:r>
            <a:rPr lang="ru-RU" sz="1600" strike="noStrike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числа, которые делятся на самих себя и единицу.  Их ряд совпадает с рядом простых чисел, дополненным единицей: 1, 2, 3, 5, 7, 11, 13, 17, 19, 23, …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B50DD1-1ED0-4D5B-8F09-0831BCD3FD5C}" type="sibTrans" cxnId="{B55A845A-9061-492B-846E-645A06B474A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5A12E-C07A-4878-8D9C-41D0409E8B5B}" type="parTrans" cxnId="{B55A845A-9061-492B-846E-645A06B474A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85FB5-A5A7-45FF-B5C0-2D9955707843}" type="pres">
      <dgm:prSet presAssocID="{81A5BC90-7625-4B96-B2A4-F65AAC855DD8}" presName="linearFlow" presStyleCnt="0">
        <dgm:presLayoutVars>
          <dgm:dir/>
          <dgm:animLvl val="lvl"/>
          <dgm:resizeHandles val="exact"/>
        </dgm:presLayoutVars>
      </dgm:prSet>
      <dgm:spPr/>
    </dgm:pt>
    <dgm:pt modelId="{89D280D3-590B-4266-BB91-1EC40B3F7FE5}" type="pres">
      <dgm:prSet presAssocID="{D6109D2A-55C5-40FF-8E3F-78B2104151B5}" presName="composite" presStyleCnt="0"/>
      <dgm:spPr/>
    </dgm:pt>
    <dgm:pt modelId="{FADF81C3-82AF-47DD-8AD3-DB32A5221732}" type="pres">
      <dgm:prSet presAssocID="{D6109D2A-55C5-40FF-8E3F-78B2104151B5}" presName="parentText" presStyleLbl="alignNode1" presStyleIdx="0" presStyleCnt="4" custScaleX="126451">
        <dgm:presLayoutVars>
          <dgm:chMax val="1"/>
          <dgm:bulletEnabled val="1"/>
        </dgm:presLayoutVars>
      </dgm:prSet>
      <dgm:spPr/>
    </dgm:pt>
    <dgm:pt modelId="{84F93B33-28EF-43E4-AB22-6D0F4823895D}" type="pres">
      <dgm:prSet presAssocID="{D6109D2A-55C5-40FF-8E3F-78B2104151B5}" presName="descendantText" presStyleLbl="alignAcc1" presStyleIdx="0" presStyleCnt="4" custScaleX="87941" custLinFactNeighborX="-3596" custLinFactNeighborY="-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B4CC5-8231-41AC-ABCD-3E910F0FBF25}" type="pres">
      <dgm:prSet presAssocID="{81776B00-48D7-42D3-9822-163C106F1DF6}" presName="sp" presStyleCnt="0"/>
      <dgm:spPr/>
    </dgm:pt>
    <dgm:pt modelId="{31C2433A-D67B-4B5A-8B52-CFDFDB3D626C}" type="pres">
      <dgm:prSet presAssocID="{02DFE953-1610-4B6A-BA24-B6F2079A4479}" presName="composite" presStyleCnt="0"/>
      <dgm:spPr/>
    </dgm:pt>
    <dgm:pt modelId="{1104F242-FD9A-49EB-BB81-35E3CDE7E0B6}" type="pres">
      <dgm:prSet presAssocID="{02DFE953-1610-4B6A-BA24-B6F2079A4479}" presName="parentText" presStyleLbl="alignNode1" presStyleIdx="1" presStyleCnt="4" custScaleX="1259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4C2BC-67DF-400A-AF24-AE28F8A2F91E}" type="pres">
      <dgm:prSet presAssocID="{02DFE953-1610-4B6A-BA24-B6F2079A4479}" presName="descendantText" presStyleLbl="alignAcc1" presStyleIdx="1" presStyleCnt="4" custScaleX="95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D0CB6-E6DF-4D17-A880-135BF470F408}" type="pres">
      <dgm:prSet presAssocID="{6BD82C8B-AA21-4133-8E62-562906D326BE}" presName="sp" presStyleCnt="0"/>
      <dgm:spPr/>
    </dgm:pt>
    <dgm:pt modelId="{F6AC5FC3-632B-4F0F-92DB-A98B2B2B5165}" type="pres">
      <dgm:prSet presAssocID="{550A728E-F66E-41FB-AD2C-AA778D8BEE94}" presName="composite" presStyleCnt="0"/>
      <dgm:spPr/>
    </dgm:pt>
    <dgm:pt modelId="{9F918985-BBA6-4D3D-A151-A68939DBB183}" type="pres">
      <dgm:prSet presAssocID="{550A728E-F66E-41FB-AD2C-AA778D8BEE94}" presName="parentText" presStyleLbl="alignNode1" presStyleIdx="2" presStyleCnt="4" custScaleX="1259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05C06-ED4B-480F-8224-2BD0A8BB3FFF}" type="pres">
      <dgm:prSet presAssocID="{550A728E-F66E-41FB-AD2C-AA778D8BEE94}" presName="descendantText" presStyleLbl="alignAcc1" presStyleIdx="2" presStyleCnt="4" custScaleX="95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0B72C-492F-41F8-BC9F-DDB3236F7652}" type="pres">
      <dgm:prSet presAssocID="{23ECCC58-64B9-4A96-AA30-C331A5E05E99}" presName="sp" presStyleCnt="0"/>
      <dgm:spPr/>
    </dgm:pt>
    <dgm:pt modelId="{1C2C9F88-BA82-4647-85BB-2251731DA6CE}" type="pres">
      <dgm:prSet presAssocID="{E9F713F6-EF64-4D1C-8F17-F4E7A52C3C71}" presName="composite" presStyleCnt="0"/>
      <dgm:spPr/>
    </dgm:pt>
    <dgm:pt modelId="{EAE12C2E-8417-41BE-8D3D-E1CB66897E3F}" type="pres">
      <dgm:prSet presAssocID="{E9F713F6-EF64-4D1C-8F17-F4E7A52C3C71}" presName="parentText" presStyleLbl="alignNode1" presStyleIdx="3" presStyleCnt="4" custScaleX="1286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B062F-E237-458F-858E-94B3A963FF86}" type="pres">
      <dgm:prSet presAssocID="{E9F713F6-EF64-4D1C-8F17-F4E7A52C3C71}" presName="descendantText" presStyleLbl="alignAcc1" presStyleIdx="3" presStyleCnt="4" custScaleX="95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63BE58-4BE8-4411-A80D-AB4D87EFD865}" srcId="{81A5BC90-7625-4B96-B2A4-F65AAC855DD8}" destId="{D6109D2A-55C5-40FF-8E3F-78B2104151B5}" srcOrd="0" destOrd="0" parTransId="{22772E1F-DA52-451A-894E-6755F232F29E}" sibTransId="{81776B00-48D7-42D3-9822-163C106F1DF6}"/>
    <dgm:cxn modelId="{A1427CC1-9451-4F5D-B28E-5E43430F1A42}" type="presOf" srcId="{E9F713F6-EF64-4D1C-8F17-F4E7A52C3C71}" destId="{EAE12C2E-8417-41BE-8D3D-E1CB66897E3F}" srcOrd="0" destOrd="0" presId="urn:microsoft.com/office/officeart/2005/8/layout/chevron2"/>
    <dgm:cxn modelId="{500A0AEC-3CE5-4266-94E0-31B52619AA04}" type="presOf" srcId="{81A5BC90-7625-4B96-B2A4-F65AAC855DD8}" destId="{8D085FB5-A5A7-45FF-B5C0-2D9955707843}" srcOrd="0" destOrd="0" presId="urn:microsoft.com/office/officeart/2005/8/layout/chevron2"/>
    <dgm:cxn modelId="{1197C388-7106-4AE6-998C-B39FA75C80F0}" srcId="{E9F713F6-EF64-4D1C-8F17-F4E7A52C3C71}" destId="{FFE5377F-A901-4F12-A51D-C461F843E597}" srcOrd="1" destOrd="0" parTransId="{70273D31-58E3-4607-85A6-C5300EB583B1}" sibTransId="{50EFBE65-3312-4AC3-9B84-CB73B500CF87}"/>
    <dgm:cxn modelId="{37C0FA83-6F21-43FE-9D44-8697583A0669}" type="presOf" srcId="{D6109D2A-55C5-40FF-8E3F-78B2104151B5}" destId="{FADF81C3-82AF-47DD-8AD3-DB32A5221732}" srcOrd="0" destOrd="0" presId="urn:microsoft.com/office/officeart/2005/8/layout/chevron2"/>
    <dgm:cxn modelId="{57683B96-4A5F-42CC-8666-A82AD2853946}" type="presOf" srcId="{3EEC2D94-DF25-4C6D-950D-1418C84530DC}" destId="{447B062F-E237-458F-858E-94B3A963FF86}" srcOrd="0" destOrd="0" presId="urn:microsoft.com/office/officeart/2005/8/layout/chevron2"/>
    <dgm:cxn modelId="{C2EB128F-4089-49E2-8ADC-5A0AEA14EC4A}" type="presOf" srcId="{11309CBE-8A23-42D0-AAFA-ADF593A13AB9}" destId="{447B062F-E237-458F-858E-94B3A963FF86}" srcOrd="0" destOrd="2" presId="urn:microsoft.com/office/officeart/2005/8/layout/chevron2"/>
    <dgm:cxn modelId="{A0B5CCF4-DC16-436B-BBBE-A538E3D2E6D3}" type="presOf" srcId="{550A728E-F66E-41FB-AD2C-AA778D8BEE94}" destId="{9F918985-BBA6-4D3D-A151-A68939DBB183}" srcOrd="0" destOrd="0" presId="urn:microsoft.com/office/officeart/2005/8/layout/chevron2"/>
    <dgm:cxn modelId="{202CAE07-E410-4804-BF9F-B1C69A16A293}" type="presOf" srcId="{6D86E7F2-6DDD-4854-93EC-0EEB041FB96A}" destId="{0374C2BC-67DF-400A-AF24-AE28F8A2F91E}" srcOrd="0" destOrd="0" presId="urn:microsoft.com/office/officeart/2005/8/layout/chevron2"/>
    <dgm:cxn modelId="{BE789B61-A75F-4B7E-8CB3-DA856B77B8A9}" type="presOf" srcId="{4DB42BC7-ACD6-446D-BF08-432CCFEFE583}" destId="{84F93B33-28EF-43E4-AB22-6D0F4823895D}" srcOrd="0" destOrd="0" presId="urn:microsoft.com/office/officeart/2005/8/layout/chevron2"/>
    <dgm:cxn modelId="{FE55B659-EBAD-4037-B410-B8E6CC3A22D2}" srcId="{81A5BC90-7625-4B96-B2A4-F65AAC855DD8}" destId="{E9F713F6-EF64-4D1C-8F17-F4E7A52C3C71}" srcOrd="3" destOrd="0" parTransId="{84557710-B956-438C-9C7F-81838ED33BB5}" sibTransId="{2B3C87DC-EA26-44C1-B1D2-0D55FA9CEDF2}"/>
    <dgm:cxn modelId="{0BF1AD78-B58A-4FE0-849C-032151C41AC6}" type="presOf" srcId="{B626914D-BCE8-4436-BCEC-EBD6E9B8AEC8}" destId="{BF205C06-ED4B-480F-8224-2BD0A8BB3FFF}" srcOrd="0" destOrd="0" presId="urn:microsoft.com/office/officeart/2005/8/layout/chevron2"/>
    <dgm:cxn modelId="{37793DBD-67E8-4F26-B32E-BA3309087DDE}" type="presOf" srcId="{02DFE953-1610-4B6A-BA24-B6F2079A4479}" destId="{1104F242-FD9A-49EB-BB81-35E3CDE7E0B6}" srcOrd="0" destOrd="0" presId="urn:microsoft.com/office/officeart/2005/8/layout/chevron2"/>
    <dgm:cxn modelId="{CE20AF94-CFCE-44F2-87BF-A36FF582CFFE}" srcId="{E9F713F6-EF64-4D1C-8F17-F4E7A52C3C71}" destId="{3EEC2D94-DF25-4C6D-950D-1418C84530DC}" srcOrd="0" destOrd="0" parTransId="{CD3224EA-94BF-4E9A-8703-AFCE9E46E0A4}" sibTransId="{18BDDF12-44DE-4409-AFD8-D80F09AB6CC9}"/>
    <dgm:cxn modelId="{426EFEEC-B8DE-414A-A174-E06E89973E84}" srcId="{81A5BC90-7625-4B96-B2A4-F65AAC855DD8}" destId="{550A728E-F66E-41FB-AD2C-AA778D8BEE94}" srcOrd="2" destOrd="0" parTransId="{9064D6D1-9EF7-4C1A-A0E2-68BA6AE177F5}" sibTransId="{23ECCC58-64B9-4A96-AA30-C331A5E05E99}"/>
    <dgm:cxn modelId="{097A03AE-F4AF-469E-9C53-B121EC551CFE}" srcId="{E9F713F6-EF64-4D1C-8F17-F4E7A52C3C71}" destId="{11309CBE-8A23-42D0-AAFA-ADF593A13AB9}" srcOrd="2" destOrd="0" parTransId="{BDC75C61-4329-457B-9B54-43E371E3AB86}" sibTransId="{04FAA3B9-6C91-4AE7-8332-1EACB2881B3F}"/>
    <dgm:cxn modelId="{AB825A4D-C1C8-4102-9C59-FE89A5D4B8EE}" srcId="{02DFE953-1610-4B6A-BA24-B6F2079A4479}" destId="{6D86E7F2-6DDD-4854-93EC-0EEB041FB96A}" srcOrd="0" destOrd="0" parTransId="{2AD0796D-5C2B-4443-B153-9E6AC38A9CBE}" sibTransId="{DD1F39FB-14C3-4C9C-9BCE-99870151D1DC}"/>
    <dgm:cxn modelId="{6D2735D5-B69C-43D4-88C4-13EF58BE6567}" srcId="{81A5BC90-7625-4B96-B2A4-F65AAC855DD8}" destId="{02DFE953-1610-4B6A-BA24-B6F2079A4479}" srcOrd="1" destOrd="0" parTransId="{4FF1A9EC-4FF7-4E66-8BDE-7299AC90D5A9}" sibTransId="{6BD82C8B-AA21-4133-8E62-562906D326BE}"/>
    <dgm:cxn modelId="{CEA9DC56-0263-42F7-A65A-2D6484D0DAAE}" srcId="{550A728E-F66E-41FB-AD2C-AA778D8BEE94}" destId="{B626914D-BCE8-4436-BCEC-EBD6E9B8AEC8}" srcOrd="0" destOrd="0" parTransId="{62F25DC6-2165-4C4F-A4D7-D72B4AF3EBF7}" sibTransId="{432FD7C4-DA8F-49D0-A269-F12CB7D36960}"/>
    <dgm:cxn modelId="{B55A845A-9061-492B-846E-645A06B474A5}" srcId="{D6109D2A-55C5-40FF-8E3F-78B2104151B5}" destId="{4DB42BC7-ACD6-446D-BF08-432CCFEFE583}" srcOrd="0" destOrd="0" parTransId="{9F85A12E-C07A-4878-8D9C-41D0409E8B5B}" sibTransId="{16B50DD1-1ED0-4D5B-8F09-0831BCD3FD5C}"/>
    <dgm:cxn modelId="{6864B319-56D2-4003-8B86-79E0868FAEC0}" type="presOf" srcId="{FFE5377F-A901-4F12-A51D-C461F843E597}" destId="{447B062F-E237-458F-858E-94B3A963FF86}" srcOrd="0" destOrd="1" presId="urn:microsoft.com/office/officeart/2005/8/layout/chevron2"/>
    <dgm:cxn modelId="{97D053B9-A12D-4A59-B47E-2BB934BC3961}" type="presParOf" srcId="{8D085FB5-A5A7-45FF-B5C0-2D9955707843}" destId="{89D280D3-590B-4266-BB91-1EC40B3F7FE5}" srcOrd="0" destOrd="0" presId="urn:microsoft.com/office/officeart/2005/8/layout/chevron2"/>
    <dgm:cxn modelId="{92CA78AD-B60E-4E06-BDD7-ADF268F445FE}" type="presParOf" srcId="{89D280D3-590B-4266-BB91-1EC40B3F7FE5}" destId="{FADF81C3-82AF-47DD-8AD3-DB32A5221732}" srcOrd="0" destOrd="0" presId="urn:microsoft.com/office/officeart/2005/8/layout/chevron2"/>
    <dgm:cxn modelId="{D8F65BDF-D2D4-474D-9250-3D611F9D3BC8}" type="presParOf" srcId="{89D280D3-590B-4266-BB91-1EC40B3F7FE5}" destId="{84F93B33-28EF-43E4-AB22-6D0F4823895D}" srcOrd="1" destOrd="0" presId="urn:microsoft.com/office/officeart/2005/8/layout/chevron2"/>
    <dgm:cxn modelId="{66C8C1D0-3047-4620-8CC2-8C05DDDB2D5E}" type="presParOf" srcId="{8D085FB5-A5A7-45FF-B5C0-2D9955707843}" destId="{9FCB4CC5-8231-41AC-ABCD-3E910F0FBF25}" srcOrd="1" destOrd="0" presId="urn:microsoft.com/office/officeart/2005/8/layout/chevron2"/>
    <dgm:cxn modelId="{BBB84191-4F6E-4591-96A0-1E8B5256D5CD}" type="presParOf" srcId="{8D085FB5-A5A7-45FF-B5C0-2D9955707843}" destId="{31C2433A-D67B-4B5A-8B52-CFDFDB3D626C}" srcOrd="2" destOrd="0" presId="urn:microsoft.com/office/officeart/2005/8/layout/chevron2"/>
    <dgm:cxn modelId="{8D6E8EF9-A015-4270-B8B3-A13B81CE180F}" type="presParOf" srcId="{31C2433A-D67B-4B5A-8B52-CFDFDB3D626C}" destId="{1104F242-FD9A-49EB-BB81-35E3CDE7E0B6}" srcOrd="0" destOrd="0" presId="urn:microsoft.com/office/officeart/2005/8/layout/chevron2"/>
    <dgm:cxn modelId="{8EA6297F-84C2-444F-A7B1-3CC8A35CB02A}" type="presParOf" srcId="{31C2433A-D67B-4B5A-8B52-CFDFDB3D626C}" destId="{0374C2BC-67DF-400A-AF24-AE28F8A2F91E}" srcOrd="1" destOrd="0" presId="urn:microsoft.com/office/officeart/2005/8/layout/chevron2"/>
    <dgm:cxn modelId="{741367D6-31CE-4725-8AD2-97432F1194AF}" type="presParOf" srcId="{8D085FB5-A5A7-45FF-B5C0-2D9955707843}" destId="{DB6D0CB6-E6DF-4D17-A880-135BF470F408}" srcOrd="3" destOrd="0" presId="urn:microsoft.com/office/officeart/2005/8/layout/chevron2"/>
    <dgm:cxn modelId="{24C9DE62-61D0-402D-ABB5-87D27B7AA01C}" type="presParOf" srcId="{8D085FB5-A5A7-45FF-B5C0-2D9955707843}" destId="{F6AC5FC3-632B-4F0F-92DB-A98B2B2B5165}" srcOrd="4" destOrd="0" presId="urn:microsoft.com/office/officeart/2005/8/layout/chevron2"/>
    <dgm:cxn modelId="{142C6240-E96A-4EDB-A114-998719BD4E67}" type="presParOf" srcId="{F6AC5FC3-632B-4F0F-92DB-A98B2B2B5165}" destId="{9F918985-BBA6-4D3D-A151-A68939DBB183}" srcOrd="0" destOrd="0" presId="urn:microsoft.com/office/officeart/2005/8/layout/chevron2"/>
    <dgm:cxn modelId="{A825424D-73D2-4093-9374-A31F19941368}" type="presParOf" srcId="{F6AC5FC3-632B-4F0F-92DB-A98B2B2B5165}" destId="{BF205C06-ED4B-480F-8224-2BD0A8BB3FFF}" srcOrd="1" destOrd="0" presId="urn:microsoft.com/office/officeart/2005/8/layout/chevron2"/>
    <dgm:cxn modelId="{75B9A5C6-1155-4F9B-8B45-2CC66E739BF2}" type="presParOf" srcId="{8D085FB5-A5A7-45FF-B5C0-2D9955707843}" destId="{3530B72C-492F-41F8-BC9F-DDB3236F7652}" srcOrd="5" destOrd="0" presId="urn:microsoft.com/office/officeart/2005/8/layout/chevron2"/>
    <dgm:cxn modelId="{F980811C-77C2-4521-8C11-F8772FA7E77E}" type="presParOf" srcId="{8D085FB5-A5A7-45FF-B5C0-2D9955707843}" destId="{1C2C9F88-BA82-4647-85BB-2251731DA6CE}" srcOrd="6" destOrd="0" presId="urn:microsoft.com/office/officeart/2005/8/layout/chevron2"/>
    <dgm:cxn modelId="{330BEE60-1DC3-4C6C-BFB4-B0934FC6831E}" type="presParOf" srcId="{1C2C9F88-BA82-4647-85BB-2251731DA6CE}" destId="{EAE12C2E-8417-41BE-8D3D-E1CB66897E3F}" srcOrd="0" destOrd="0" presId="urn:microsoft.com/office/officeart/2005/8/layout/chevron2"/>
    <dgm:cxn modelId="{0DF41781-0E44-43FF-9FAF-34A331CDA1AE}" type="presParOf" srcId="{1C2C9F88-BA82-4647-85BB-2251731DA6CE}" destId="{447B062F-E237-458F-858E-94B3A963FF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23CDC-B117-413D-9057-C1773224C7AE}">
      <dsp:nvSpPr>
        <dsp:cNvPr id="0" name=""/>
        <dsp:cNvSpPr/>
      </dsp:nvSpPr>
      <dsp:spPr>
        <a:xfrm>
          <a:off x="0" y="259228"/>
          <a:ext cx="4234070" cy="42340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2C6AD-0CD7-4EF9-8E3B-F8A6790B4579}">
      <dsp:nvSpPr>
        <dsp:cNvPr id="0" name=""/>
        <dsp:cNvSpPr/>
      </dsp:nvSpPr>
      <dsp:spPr>
        <a:xfrm>
          <a:off x="2117035" y="259228"/>
          <a:ext cx="4939748" cy="42340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hlinkClick xmlns:r="http://schemas.openxmlformats.org/officeDocument/2006/relationships" r:id="" action="ppaction://hlinksldjump"/>
            </a:rPr>
            <a:t>Совершенные числа</a:t>
          </a:r>
          <a:endParaRPr lang="ru-RU" sz="3200" b="1" kern="1200" dirty="0"/>
        </a:p>
      </dsp:txBody>
      <dsp:txXfrm>
        <a:off x="2117035" y="259228"/>
        <a:ext cx="4939748" cy="677451"/>
      </dsp:txXfrm>
    </dsp:sp>
    <dsp:sp modelId="{98827064-AE13-4BD7-8C47-293AD7429C37}">
      <dsp:nvSpPr>
        <dsp:cNvPr id="0" name=""/>
        <dsp:cNvSpPr/>
      </dsp:nvSpPr>
      <dsp:spPr>
        <a:xfrm>
          <a:off x="444577" y="936680"/>
          <a:ext cx="3344915" cy="33449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55273-86E5-40D0-A133-D79609E40CC9}">
      <dsp:nvSpPr>
        <dsp:cNvPr id="0" name=""/>
        <dsp:cNvSpPr/>
      </dsp:nvSpPr>
      <dsp:spPr>
        <a:xfrm>
          <a:off x="2117035" y="936680"/>
          <a:ext cx="4939748" cy="33449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hlinkClick xmlns:r="http://schemas.openxmlformats.org/officeDocument/2006/relationships" r:id="" action="ppaction://hlinksldjump"/>
            </a:rPr>
            <a:t>Фигурные числа</a:t>
          </a:r>
          <a:endParaRPr lang="ru-RU" sz="3200" b="1" kern="1200" dirty="0"/>
        </a:p>
      </dsp:txBody>
      <dsp:txXfrm>
        <a:off x="2117035" y="936680"/>
        <a:ext cx="4939748" cy="677451"/>
      </dsp:txXfrm>
    </dsp:sp>
    <dsp:sp modelId="{D28897DA-A380-4D0B-BC4B-777FE0A471DA}">
      <dsp:nvSpPr>
        <dsp:cNvPr id="0" name=""/>
        <dsp:cNvSpPr/>
      </dsp:nvSpPr>
      <dsp:spPr>
        <a:xfrm>
          <a:off x="889154" y="1614131"/>
          <a:ext cx="2455760" cy="2455760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B8648-4600-46B9-A11B-7247C671FE16}">
      <dsp:nvSpPr>
        <dsp:cNvPr id="0" name=""/>
        <dsp:cNvSpPr/>
      </dsp:nvSpPr>
      <dsp:spPr>
        <a:xfrm>
          <a:off x="2117035" y="1666389"/>
          <a:ext cx="4939748" cy="2455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hlinkClick xmlns:r="http://schemas.openxmlformats.org/officeDocument/2006/relationships" r:id="" action="ppaction://hlinksldjump"/>
            </a:rPr>
            <a:t>Дружественные числа</a:t>
          </a:r>
          <a:endParaRPr lang="ru-RU" sz="3200" b="1" kern="1200" dirty="0"/>
        </a:p>
      </dsp:txBody>
      <dsp:txXfrm>
        <a:off x="2117035" y="1666389"/>
        <a:ext cx="4939748" cy="677451"/>
      </dsp:txXfrm>
    </dsp:sp>
    <dsp:sp modelId="{8A72A13F-2F94-4289-8BDF-564AFC9882C7}">
      <dsp:nvSpPr>
        <dsp:cNvPr id="0" name=""/>
        <dsp:cNvSpPr/>
      </dsp:nvSpPr>
      <dsp:spPr>
        <a:xfrm>
          <a:off x="1333732" y="2291582"/>
          <a:ext cx="1566606" cy="15666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3CF1D-E21E-4C50-90DC-9349741DFBFE}">
      <dsp:nvSpPr>
        <dsp:cNvPr id="0" name=""/>
        <dsp:cNvSpPr/>
      </dsp:nvSpPr>
      <dsp:spPr>
        <a:xfrm>
          <a:off x="2117035" y="2291582"/>
          <a:ext cx="4939748" cy="1566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hlinkClick xmlns:r="http://schemas.openxmlformats.org/officeDocument/2006/relationships" r:id="" action="ppaction://hlinksldjump"/>
            </a:rPr>
            <a:t>Числа-близнецы</a:t>
          </a:r>
          <a:endParaRPr lang="ru-RU" sz="3200" b="1" kern="1200" dirty="0"/>
        </a:p>
      </dsp:txBody>
      <dsp:txXfrm>
        <a:off x="2117035" y="2291582"/>
        <a:ext cx="4939748" cy="677451"/>
      </dsp:txXfrm>
    </dsp:sp>
    <dsp:sp modelId="{E7E90F83-FDA5-4FE7-BFAF-0E8E6BB2E779}">
      <dsp:nvSpPr>
        <dsp:cNvPr id="0" name=""/>
        <dsp:cNvSpPr/>
      </dsp:nvSpPr>
      <dsp:spPr>
        <a:xfrm>
          <a:off x="1778309" y="2969033"/>
          <a:ext cx="677451" cy="677451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959D3-9446-4292-95CB-C7F4E3F04DF3}">
      <dsp:nvSpPr>
        <dsp:cNvPr id="0" name=""/>
        <dsp:cNvSpPr/>
      </dsp:nvSpPr>
      <dsp:spPr>
        <a:xfrm>
          <a:off x="2117035" y="2969033"/>
          <a:ext cx="4939748" cy="6774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hlinkClick xmlns:r="http://schemas.openxmlformats.org/officeDocument/2006/relationships" r:id="" action="ppaction://hlinksldjump"/>
            </a:rPr>
            <a:t>Палиндромы</a:t>
          </a:r>
          <a:endParaRPr lang="ru-RU" sz="3200" b="1" kern="1200" dirty="0"/>
        </a:p>
      </dsp:txBody>
      <dsp:txXfrm>
        <a:off x="2117035" y="2969033"/>
        <a:ext cx="4939748" cy="677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F81C3-82AF-47DD-8AD3-DB32A5221732}">
      <dsp:nvSpPr>
        <dsp:cNvPr id="0" name=""/>
        <dsp:cNvSpPr/>
      </dsp:nvSpPr>
      <dsp:spPr>
        <a:xfrm rot="5400000">
          <a:off x="-82539" y="88751"/>
          <a:ext cx="1437418" cy="127234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Линейные числа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642384"/>
        <a:ext cx="1272341" cy="165077"/>
      </dsp:txXfrm>
    </dsp:sp>
    <dsp:sp modelId="{84F93B33-28EF-43E4-AB22-6D0F4823895D}">
      <dsp:nvSpPr>
        <dsp:cNvPr id="0" name=""/>
        <dsp:cNvSpPr/>
      </dsp:nvSpPr>
      <dsp:spPr>
        <a:xfrm rot="5400000">
          <a:off x="3646648" y="-2351379"/>
          <a:ext cx="934813" cy="5637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strike="noStrike" kern="1200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числа, которые делятся на самих себя и единицу.  Их ряд совпадает с рядом простых чисел, дополненным единицей: 1, 2, 3, 5, 7, 11, 13, 17, 19, 23, …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95269" y="45634"/>
        <a:ext cx="5591938" cy="843545"/>
      </dsp:txXfrm>
    </dsp:sp>
    <dsp:sp modelId="{1104F242-FD9A-49EB-BB81-35E3CDE7E0B6}">
      <dsp:nvSpPr>
        <dsp:cNvPr id="0" name=""/>
        <dsp:cNvSpPr/>
      </dsp:nvSpPr>
      <dsp:spPr>
        <a:xfrm rot="5400000">
          <a:off x="-85311" y="1384439"/>
          <a:ext cx="1437418" cy="1266797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Плоские числа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1932528"/>
        <a:ext cx="1266797" cy="170621"/>
      </dsp:txXfrm>
    </dsp:sp>
    <dsp:sp modelId="{0374C2BC-67DF-400A-AF24-AE28F8A2F91E}">
      <dsp:nvSpPr>
        <dsp:cNvPr id="0" name=""/>
        <dsp:cNvSpPr/>
      </dsp:nvSpPr>
      <dsp:spPr>
        <a:xfrm rot="5400000">
          <a:off x="3874648" y="-1284850"/>
          <a:ext cx="934322" cy="6102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strike="noStrike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числа, представимые в виде произведения двух сомножителей,  то есть составные: 4, 6, 8, 9, 10, 12, 14, 15, …                              4 = 2 </a:t>
          </a:r>
          <a:r>
            <a:rPr lang="ru-RU" sz="1600" strike="noStrike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 </a:t>
          </a:r>
          <a:r>
            <a:rPr lang="ru-RU" sz="1600" strike="noStrike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     6 = 2 </a:t>
          </a:r>
          <a:r>
            <a:rPr lang="ru-RU" sz="1600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3     8 = 4 </a:t>
          </a:r>
          <a:r>
            <a:rPr lang="ru-RU" sz="1600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2    9 = 3 </a:t>
          </a:r>
          <a:r>
            <a:rPr lang="ru-RU" sz="1600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3     12 = 2 </a:t>
          </a:r>
          <a:r>
            <a:rPr lang="ru-RU" sz="1600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6     или 3 </a:t>
          </a:r>
          <a:r>
            <a:rPr lang="ru-RU" sz="1600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4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90670" y="1344738"/>
        <a:ext cx="6056669" cy="843102"/>
      </dsp:txXfrm>
    </dsp:sp>
    <dsp:sp modelId="{9F918985-BBA6-4D3D-A151-A68939DBB183}">
      <dsp:nvSpPr>
        <dsp:cNvPr id="0" name=""/>
        <dsp:cNvSpPr/>
      </dsp:nvSpPr>
      <dsp:spPr>
        <a:xfrm rot="5400000">
          <a:off x="-85311" y="2677355"/>
          <a:ext cx="1437418" cy="1266797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Телесные числа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25444"/>
        <a:ext cx="1266797" cy="170621"/>
      </dsp:txXfrm>
    </dsp:sp>
    <dsp:sp modelId="{BF205C06-ED4B-480F-8224-2BD0A8BB3FFF}">
      <dsp:nvSpPr>
        <dsp:cNvPr id="0" name=""/>
        <dsp:cNvSpPr/>
      </dsp:nvSpPr>
      <dsp:spPr>
        <a:xfrm rot="5400000">
          <a:off x="3874648" y="8065"/>
          <a:ext cx="934322" cy="6102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strike="noStrike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числа, представимые произведением трёх сомножителей:        8, 12, 16, 18, 20, 24, 27, 28, …                                                                8 = 2 </a:t>
          </a:r>
          <a:r>
            <a:rPr lang="ru-RU" sz="1600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2 </a:t>
          </a:r>
          <a:r>
            <a:rPr lang="ru-RU" sz="1600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2                12 = 2 </a:t>
          </a:r>
          <a:r>
            <a:rPr lang="ru-RU" sz="1600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3 </a:t>
          </a:r>
          <a:r>
            <a:rPr lang="ru-RU" sz="1600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2                   18 = 3 </a:t>
          </a:r>
          <a:r>
            <a:rPr lang="ru-RU" sz="1600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3 </a:t>
          </a:r>
          <a:r>
            <a:rPr lang="ru-RU" sz="1600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</a:t>
          </a:r>
          <a:r>
            <a:rPr lang="ru-RU" sz="1600" strike="noStrike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2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90670" y="2637653"/>
        <a:ext cx="6056669" cy="843102"/>
      </dsp:txXfrm>
    </dsp:sp>
    <dsp:sp modelId="{EAE12C2E-8417-41BE-8D3D-E1CB66897E3F}">
      <dsp:nvSpPr>
        <dsp:cNvPr id="0" name=""/>
        <dsp:cNvSpPr/>
      </dsp:nvSpPr>
      <dsp:spPr>
        <a:xfrm rot="5400000">
          <a:off x="-71597" y="3956556"/>
          <a:ext cx="1437418" cy="1294226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i="0" strike="noStrike" kern="1200" spc="-1" dirty="0" smtClean="0">
            <a:solidFill>
              <a:schemeClr val="bg1"/>
            </a:solidFill>
            <a:uFill>
              <a:solidFill>
                <a:srgbClr val="FFFFFF"/>
              </a:solidFill>
            </a:u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i="0" strike="noStrike" kern="1200" spc="-1" dirty="0" err="1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Многоуголь</a:t>
          </a:r>
          <a:endParaRPr lang="ru-RU" sz="1500" b="1" i="0" strike="noStrike" kern="1200" spc="-1" dirty="0" smtClean="0">
            <a:solidFill>
              <a:schemeClr val="bg1"/>
            </a:solidFill>
            <a:uFill>
              <a:solidFill>
                <a:srgbClr val="FFFFFF"/>
              </a:solidFill>
            </a:u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i="0" strike="noStrike" kern="1200" spc="-1" dirty="0" err="1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ные</a:t>
          </a:r>
          <a:endParaRPr lang="ru-RU" sz="1500" i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1" y="4532073"/>
        <a:ext cx="1294226" cy="143192"/>
      </dsp:txXfrm>
    </dsp:sp>
    <dsp:sp modelId="{447B062F-E237-458F-858E-94B3A963FF86}">
      <dsp:nvSpPr>
        <dsp:cNvPr id="0" name=""/>
        <dsp:cNvSpPr/>
      </dsp:nvSpPr>
      <dsp:spPr>
        <a:xfrm rot="5400000">
          <a:off x="3888363" y="1290821"/>
          <a:ext cx="934322" cy="6122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Треугольные числа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			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rPr>
            <a:t>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Шестиугольные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Квадратные числа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			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rPr>
            <a:t>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  <a:hlinkClick xmlns:r="http://schemas.openxmlformats.org/officeDocument/2006/relationships" r:id="" action="ppaction://hlinksldjump"/>
            </a:rPr>
            <a:t>Пирамидальные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hlinksldjump"/>
            </a:rPr>
            <a:t>Пятиугольные числа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			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rPr>
            <a:t>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  <a:hlinkClick xmlns:r="http://schemas.openxmlformats.org/officeDocument/2006/relationships" r:id="" action="ppaction://hlinksldjump"/>
            </a:rPr>
            <a:t>Кубические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94224" y="3930570"/>
        <a:ext cx="6076991" cy="84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3/8/2019 10:41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3/8/2019 10:41 PM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5975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3/8/2019 10:41 PM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0413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30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44" y="4206876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3/8/2019 10:41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8091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3/8/2019 10:41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0140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204209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6810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9321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40467"/>
            <a:ext cx="349758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53084"/>
            <a:ext cx="349758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2038435"/>
            <a:ext cx="349758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750990"/>
            <a:ext cx="349758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3075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3243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6053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3/8/2019 10:41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1397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129108-AC8D-4212-9283-60D9E99BF07A}" type="datetime8">
              <a:rPr lang="en-US" smtClean="0"/>
              <a:pPr/>
              <a:t>3/8/2019 10:41 PM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2004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88"/>
            <a:ext cx="8085582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1E20EC5-AC53-4169-941E-EDF10CD23748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2349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3/8/2019 10:41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139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3/8/2019 10:41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8142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30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46" y="4206876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92789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1989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204209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7402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08964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40467"/>
            <a:ext cx="349758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53084"/>
            <a:ext cx="349758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2038435"/>
            <a:ext cx="349758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750990"/>
            <a:ext cx="349758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3053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0528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9769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DED3D3-6235-4F4C-B439-DF277FB555A7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96219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0388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92"/>
            <a:ext cx="8085582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87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74280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17986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30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47" y="4206876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18563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134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204209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89486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66357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40467"/>
            <a:ext cx="349758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53084"/>
            <a:ext cx="349758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2038435"/>
            <a:ext cx="349758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750990"/>
            <a:ext cx="349758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36642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6135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9525" y="1600204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84625" y="1600204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5F1E3E-4B2F-4895-B65E-28B2E64F39F6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66595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38693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65171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94"/>
            <a:ext cx="8085582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13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39733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34686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30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48" y="4206876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28875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85782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204209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51951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86936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40467"/>
            <a:ext cx="349758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53084"/>
            <a:ext cx="349758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2038435"/>
            <a:ext cx="349758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750990"/>
            <a:ext cx="349758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4825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85435-8225-4333-BFFA-0096413F0D76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83417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94089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79941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63169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96"/>
            <a:ext cx="8085582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5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48114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47393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43653DA-8BF4-4869-96FE-9BCF43372D46}" type="datetime8">
              <a:rPr lang="en-US" smtClean="0"/>
              <a:pPr algn="ctr"/>
              <a:t>3/8/2019 10:41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3/8/2019 10:41 PM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83C494-2A87-468C-A21B-CB14FB9ABB00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8244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3/8/2019 10:41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3/8/2019 10:41 PM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3/8/2019 10:41 PM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180FA0-5B31-4864-A2BB-719EA5A679C6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4225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3/8/2019 10:41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5103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E20EC5-AC53-4169-941E-EDF10CD23748}" type="datetime8">
              <a:rPr lang="en-US" smtClean="0"/>
              <a:pPr/>
              <a:t>3/8/2019 10:41 PM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61503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4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6DCF9357-B5CB-4547-8D27-3CD066B1F91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wip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8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11680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5876433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1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8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11680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5876435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8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11680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5876437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4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8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11680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5876439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4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15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-org.ru/wiki/&#1063;&#1080;&#1089;&#1083;&#1086;" TargetMode="External"/><Relationship Id="rId7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Relationship Id="rId6" Type="http://schemas.openxmlformats.org/officeDocument/2006/relationships/hyperlink" Target="http://wiki-org.ru/wiki/&#1053;&#1072;&#1090;&#1091;&#1088;&#1072;&#1083;&#1100;&#1085;&#1086;&#1077;_&#1095;&#1080;&#1089;&#1083;&#1086;" TargetMode="External"/><Relationship Id="rId5" Type="http://schemas.openxmlformats.org/officeDocument/2006/relationships/hyperlink" Target="http://wiki-org.ru/wiki/&#1040;&#1088;&#1080;&#1092;&#1084;&#1077;&#1090;&#1080;&#1082;&#1072;" TargetMode="External"/><Relationship Id="rId4" Type="http://schemas.openxmlformats.org/officeDocument/2006/relationships/hyperlink" Target="http://wiki-org.ru/wiki/&#1055;&#1088;&#1072;&#1074;&#1080;&#1083;&#1100;&#1085;&#1099;&#1081;_&#1090;&#1088;&#1077;&#1091;&#1075;&#1086;&#1083;&#1100;&#1085;&#1080;&#1082;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Relationship Id="rId5" Type="http://schemas.openxmlformats.org/officeDocument/2006/relationships/slide" Target="slide10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1.xml"/><Relationship Id="rId6" Type="http://schemas.openxmlformats.org/officeDocument/2006/relationships/slide" Target="slide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0%D1%83%D0%B6%D0%B5%D1%81%D1%82%D0%B2%D0%B5%D0%BD%D0%BD%D1%8B%D0%B5_%D1%87%D0%B8%D1%81%D0%BB%D0%B0" TargetMode="External"/><Relationship Id="rId2" Type="http://schemas.openxmlformats.org/officeDocument/2006/relationships/hyperlink" Target="http://math4school.ru/sovershennie_chisla.html" TargetMode="External"/><Relationship Id="rId1" Type="http://schemas.openxmlformats.org/officeDocument/2006/relationships/slideLayout" Target="../slideLayouts/slideLayout61.xml"/><Relationship Id="rId5" Type="http://schemas.openxmlformats.org/officeDocument/2006/relationships/hyperlink" Target="http://dinaria.at.ua/publ/vsevolod_rozhdestvenskij/1-1-0-176" TargetMode="External"/><Relationship Id="rId4" Type="http://schemas.openxmlformats.org/officeDocument/2006/relationships/hyperlink" Target="http://www.math24.ru/%D0%BC%D0%BD%D0%BE%D0%B6%D0%B5%D1%81%D1%82%D0%B2%D0%B0-%D1%87%D0%B8%D1%81%D0%B5%D0%BB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18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4"/>
          <p:cNvSpPr/>
          <p:nvPr/>
        </p:nvSpPr>
        <p:spPr>
          <a:xfrm>
            <a:off x="3744000" y="6101806"/>
            <a:ext cx="114660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Саратов,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2019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26254"/>
            <a:ext cx="6858000" cy="2387600"/>
          </a:xfrm>
        </p:spPr>
        <p:txBody>
          <a:bodyPr/>
          <a:lstStyle/>
          <a:p>
            <a:r>
              <a:rPr lang="ru-RU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Творческая работа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«Числа знакомые и незнакомые»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>
          <a:xfrm>
            <a:off x="4890600" y="4293096"/>
            <a:ext cx="3929872" cy="16557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Работу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подготовила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ученица 6 «А»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класса</a:t>
            </a:r>
          </a:p>
          <a:p>
            <a:pPr algn="just"/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МОУ «СОШ №76» </a:t>
            </a:r>
            <a:r>
              <a:rPr lang="ru-RU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г.Саратова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Колесникова Екатерина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Руководитель: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учитель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математики Александрова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О.С.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393477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МЕЖДУНАРОДНАЯ НАУЧНО-ПРАКТИЧЕСКАЯ КОНФЕРЕНЦИЯ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«ОТ ШКОЛЬНОГО ПРОЕКТА – К ПРОФЕССИОНАЛЬНОЙ КАРЬЕРЕ 2019»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99673" y="0"/>
            <a:ext cx="6391622" cy="1325563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фигурных чисел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40663574"/>
              </p:ext>
            </p:extLst>
          </p:nvPr>
        </p:nvGraphicFramePr>
        <p:xfrm>
          <a:off x="1475656" y="1124744"/>
          <a:ext cx="74168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>
            <a:hlinkClick r:id="rId7" action="ppaction://hlinksldjump"/>
          </p:cNvPr>
          <p:cNvSpPr/>
          <p:nvPr/>
        </p:nvSpPr>
        <p:spPr>
          <a:xfrm>
            <a:off x="7904468" y="6237312"/>
            <a:ext cx="1008112" cy="50405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далее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96264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/>
          <p:nvPr/>
        </p:nvPicPr>
        <p:blipFill>
          <a:blip r:embed="rId2"/>
          <a:stretch/>
        </p:blipFill>
        <p:spPr>
          <a:xfrm>
            <a:off x="1859461" y="2937910"/>
            <a:ext cx="6720120" cy="303624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55125" y="332656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Треугольное число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 – это </a:t>
            </a:r>
            <a:r>
              <a:rPr lang="ru-RU" sz="2000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  <a:hlinkClick r:id="rId3"/>
              </a:rPr>
              <a:t>число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 кружков, которые могут быть расставлены в форме </a:t>
            </a:r>
            <a:r>
              <a:rPr lang="ru-RU" sz="2000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  <a:hlinkClick r:id="rId4"/>
              </a:rPr>
              <a:t>правильного треугольника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. Очевидно, с чисто </a:t>
            </a:r>
            <a:r>
              <a:rPr lang="ru-RU" sz="2000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  <a:hlinkClick r:id="rId5"/>
              </a:rPr>
              <a:t>арифметической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 точки зрения, </a:t>
            </a:r>
            <a:r>
              <a:rPr lang="ru-RU" sz="2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n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-е треугольное число — это сумма </a:t>
            </a:r>
            <a:r>
              <a:rPr lang="ru-RU" sz="2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n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 первых </a:t>
            </a:r>
            <a:r>
              <a:rPr lang="ru-RU" sz="2000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  <a:hlinkClick r:id="rId6"/>
              </a:rPr>
              <a:t>натуральных чисел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.</a:t>
            </a:r>
            <a:endParaRPr lang="ru-RU" sz="2000" dirty="0">
              <a:latin typeface="Arial "/>
            </a:endParaRPr>
          </a:p>
          <a:p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   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1,   1+2=3,   1+2+3=6,   1+2+3+4=10,   1+2+3+4+5=15 </a:t>
            </a:r>
            <a:endParaRPr lang="ru-RU" sz="2000" dirty="0">
              <a:latin typeface="Arial "/>
            </a:endParaRPr>
          </a:p>
        </p:txBody>
      </p:sp>
      <p:sp>
        <p:nvSpPr>
          <p:cNvPr id="3" name="Стрелка влево 2">
            <a:hlinkClick r:id="rId7" action="ppaction://hlinksldjump"/>
          </p:cNvPr>
          <p:cNvSpPr/>
          <p:nvPr/>
        </p:nvSpPr>
        <p:spPr>
          <a:xfrm>
            <a:off x="7524328" y="6237312"/>
            <a:ext cx="1055253" cy="50405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назад</a:t>
            </a:r>
            <a:endParaRPr lang="ru-RU" sz="16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97"/>
          <p:cNvPicPr/>
          <p:nvPr/>
        </p:nvPicPr>
        <p:blipFill>
          <a:blip r:embed="rId2"/>
          <a:stretch/>
        </p:blipFill>
        <p:spPr>
          <a:xfrm>
            <a:off x="2161816" y="2924944"/>
            <a:ext cx="6404544" cy="180020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907704" y="476672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Квадратные числа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представляют собой произведение </a:t>
            </a:r>
            <a:endParaRPr lang="ru-RU" sz="2000" dirty="0">
              <a:latin typeface="Arial "/>
            </a:endParaRPr>
          </a:p>
          <a:p>
            <a:pPr algn="just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двух одинаковых натуральных чисел,  то есть являются </a:t>
            </a:r>
            <a:endParaRPr lang="ru-RU" sz="2000" dirty="0">
              <a:latin typeface="Arial "/>
            </a:endParaRPr>
          </a:p>
          <a:p>
            <a:pPr algn="just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полными квадратами:</a:t>
            </a:r>
            <a:endParaRPr lang="ru-RU" sz="2000" dirty="0">
              <a:latin typeface="Arial 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latin typeface="Arial "/>
            </a:endParaRPr>
          </a:p>
          <a:p>
            <a:pPr algn="just">
              <a:lnSpc>
                <a:spcPct val="100000"/>
              </a:lnSpc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                            1+3=4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,   1+3+5=9,   1+3+5+7=16</a:t>
            </a:r>
            <a:endParaRPr lang="ru-RU" sz="2000" dirty="0">
              <a:latin typeface="Arial 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524328" y="6237312"/>
            <a:ext cx="1055253" cy="50405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назад</a:t>
            </a:r>
            <a:endParaRPr lang="ru-RU" sz="16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691680" y="365040"/>
            <a:ext cx="3253033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Пятиугольные числа</a:t>
            </a:r>
            <a:endParaRPr dirty="0">
              <a:latin typeface="Arial "/>
            </a:endParaRPr>
          </a:p>
        </p:txBody>
      </p:sp>
      <p:pic>
        <p:nvPicPr>
          <p:cNvPr id="100" name="Рисунок 99"/>
          <p:cNvPicPr/>
          <p:nvPr/>
        </p:nvPicPr>
        <p:blipFill>
          <a:blip r:embed="rId2"/>
          <a:stretch/>
        </p:blipFill>
        <p:spPr>
          <a:xfrm>
            <a:off x="1612193" y="913680"/>
            <a:ext cx="3332520" cy="142776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5394110" y="365040"/>
            <a:ext cx="354276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Шестиугольные </a:t>
            </a:r>
            <a:r>
              <a:rPr lang="ru-RU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числа</a:t>
            </a:r>
          </a:p>
        </p:txBody>
      </p:sp>
      <p:pic>
        <p:nvPicPr>
          <p:cNvPr id="102" name="Рисунок 101"/>
          <p:cNvPicPr/>
          <p:nvPr/>
        </p:nvPicPr>
        <p:blipFill>
          <a:blip r:embed="rId3"/>
          <a:stretch/>
        </p:blipFill>
        <p:spPr>
          <a:xfrm>
            <a:off x="5394110" y="1152000"/>
            <a:ext cx="3504240" cy="1189440"/>
          </a:xfrm>
          <a:prstGeom prst="rect">
            <a:avLst/>
          </a:prstGeom>
          <a:ln>
            <a:noFill/>
          </a:ln>
        </p:spPr>
      </p:pic>
      <p:sp>
        <p:nvSpPr>
          <p:cNvPr id="103" name="CustomShape 3"/>
          <p:cNvSpPr/>
          <p:nvPr/>
        </p:nvSpPr>
        <p:spPr>
          <a:xfrm>
            <a:off x="1691680" y="2556360"/>
            <a:ext cx="7257200" cy="210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2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Пирамидальные числа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возникают при складывании круглых камушков горкой так, чтобы они не раскатывались. Получается пирамида. </a:t>
            </a:r>
            <a:endParaRPr dirty="0"/>
          </a:p>
          <a:p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Каждый слой в такой пирамиде – треугольное число. </a:t>
            </a:r>
            <a:endParaRPr dirty="0"/>
          </a:p>
          <a:p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Наверху один камушек, под ним – 3, под тремя – 6 и т.д.:</a:t>
            </a:r>
            <a:endParaRPr dirty="0"/>
          </a:p>
          <a:p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               1,    1+3=4,    1+3+6=10,    1+3+6+10=20, ...</a:t>
            </a:r>
            <a:endParaRPr dirty="0"/>
          </a:p>
        </p:txBody>
      </p:sp>
      <p:pic>
        <p:nvPicPr>
          <p:cNvPr id="104" name="Рисунок 103"/>
          <p:cNvPicPr/>
          <p:nvPr/>
        </p:nvPicPr>
        <p:blipFill>
          <a:blip r:embed="rId4"/>
          <a:stretch/>
        </p:blipFill>
        <p:spPr>
          <a:xfrm>
            <a:off x="2123728" y="4581128"/>
            <a:ext cx="5328592" cy="1944216"/>
          </a:xfrm>
          <a:prstGeom prst="rect">
            <a:avLst/>
          </a:prstGeom>
          <a:ln>
            <a:noFill/>
          </a:ln>
        </p:spPr>
      </p:pic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7524328" y="6237312"/>
            <a:ext cx="1055253" cy="50405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назад</a:t>
            </a:r>
            <a:endParaRPr lang="ru-RU" sz="16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105"/>
          <p:cNvPicPr/>
          <p:nvPr/>
        </p:nvPicPr>
        <p:blipFill>
          <a:blip r:embed="rId2"/>
          <a:stretch/>
        </p:blipFill>
        <p:spPr>
          <a:xfrm>
            <a:off x="2123728" y="2492896"/>
            <a:ext cx="5939928" cy="2538200"/>
          </a:xfrm>
          <a:prstGeom prst="rect">
            <a:avLst/>
          </a:prstGeom>
          <a:ln>
            <a:noFill/>
          </a:ln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524328" y="6237312"/>
            <a:ext cx="1055253" cy="50405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назад</a:t>
            </a:r>
            <a:endParaRPr lang="ru-RU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91680" y="260648"/>
            <a:ext cx="72728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Кубические числа </a:t>
            </a:r>
            <a:r>
              <a:rPr lang="ru-RU" sz="2200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возникают при складывании кубиков: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200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200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1,    2·2·2=8,    3·3·3=27,    4·4·4=64,    5·5·5=125...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7758" y="1124744"/>
            <a:ext cx="78462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Дружественные числа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 были открыты последователями Пифагора, которые знали только одну пару дружественных чисел –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 220 и 284.</a:t>
            </a:r>
            <a:endParaRPr lang="ru-RU" dirty="0">
              <a:latin typeface="Arial "/>
            </a:endParaRPr>
          </a:p>
          <a:p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Делители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для 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220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: 1, 2, 4, 5, 10, 11, 20, 22, 44, 55 и 110, </a:t>
            </a:r>
            <a:endParaRPr lang="ru-RU" dirty="0">
              <a:latin typeface="Arial "/>
            </a:endParaRPr>
          </a:p>
          <a:p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                                       сумма делителей равна 284.</a:t>
            </a:r>
            <a:endParaRPr lang="ru-RU" dirty="0">
              <a:latin typeface="Arial "/>
            </a:endParaRPr>
          </a:p>
          <a:p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Делители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для 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284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: 1, 2, 4, 71 и 142, </a:t>
            </a:r>
            <a:endParaRPr lang="ru-RU" dirty="0">
              <a:latin typeface="Arial "/>
            </a:endParaRPr>
          </a:p>
          <a:p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                                    сумма делителей равна 220.</a:t>
            </a:r>
            <a:endParaRPr lang="ru-RU" dirty="0">
              <a:latin typeface="Arial "/>
            </a:endParaRPr>
          </a:p>
          <a:p>
            <a:r>
              <a:rPr lang="ru-RU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Неизвестно</a:t>
            </a:r>
            <a:r>
              <a:rPr lang="ru-RU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, конечно или бесконечно количество пар </a:t>
            </a:r>
            <a:r>
              <a:rPr lang="ru-RU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дружественных</a:t>
            </a:r>
            <a:r>
              <a:rPr lang="ru-RU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 чисел. </a:t>
            </a:r>
            <a:endParaRPr lang="ru-RU" i="1" dirty="0">
              <a:latin typeface="Arial "/>
            </a:endParaRPr>
          </a:p>
          <a:p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На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сентябрь 2007 года известно 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11 994 387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пар дружественных чисел.  Все они состоят из чисел одной чётности. </a:t>
            </a:r>
            <a:endParaRPr lang="ru-RU" dirty="0">
              <a:latin typeface="Arial "/>
            </a:endParaRPr>
          </a:p>
          <a:p>
            <a:r>
              <a:rPr lang="ru-RU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Существует </a:t>
            </a:r>
            <a:r>
              <a:rPr lang="ru-RU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ли чётно-нечётная пара дружественных чисел, неизвестно. </a:t>
            </a:r>
            <a:endParaRPr lang="ru-RU" i="1" dirty="0">
              <a:latin typeface="Arial 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16239"/>
            <a:ext cx="6823670" cy="1325563"/>
          </a:xfrm>
        </p:spPr>
        <p:txBody>
          <a:bodyPr/>
          <a:lstStyle/>
          <a:p>
            <a:r>
              <a:rPr lang="ru-RU" b="1" dirty="0" smtClean="0"/>
              <a:t>Дружественные числа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763689" y="4590089"/>
            <a:ext cx="6696744" cy="1675170"/>
            <a:chOff x="1329590" y="4886369"/>
            <a:chExt cx="7035789" cy="1952506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329590" y="4886369"/>
              <a:ext cx="7035789" cy="1910318"/>
              <a:chOff x="1329590" y="4886369"/>
              <a:chExt cx="7035789" cy="1910318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196" t="-1" b="-4263"/>
              <a:stretch/>
            </p:blipFill>
            <p:spPr bwMode="auto">
              <a:xfrm flipH="1">
                <a:off x="2951062" y="4956264"/>
                <a:ext cx="1332906" cy="1840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184" y="4886369"/>
                <a:ext cx="1290000" cy="1808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3354" y="5132789"/>
                <a:ext cx="962025" cy="14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DFDFF"/>
                  </a:clrFrom>
                  <a:clrTo>
                    <a:srgbClr val="FDFD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0311" y="5151489"/>
                <a:ext cx="943698" cy="14499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DFDFF"/>
                  </a:clrFrom>
                  <a:clrTo>
                    <a:srgbClr val="FDFD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9590" y="5105322"/>
                <a:ext cx="864096" cy="1542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DFDFF"/>
                  </a:clrFrom>
                  <a:clrTo>
                    <a:srgbClr val="FDFD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3728" y="5146095"/>
                <a:ext cx="936104" cy="1525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4515537" y="5730879"/>
              <a:ext cx="7200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otype Corsiva" pitchFamily="66" charset="0"/>
                </a:rPr>
                <a:t>И</a:t>
              </a:r>
              <a:endParaRPr lang="ru-RU" sz="6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21" name="Стрелка влево 20">
            <a:hlinkClick r:id="rId6" action="ppaction://hlinksldjump"/>
          </p:cNvPr>
          <p:cNvSpPr/>
          <p:nvPr/>
        </p:nvSpPr>
        <p:spPr>
          <a:xfrm>
            <a:off x="7524328" y="6237312"/>
            <a:ext cx="1055253" cy="50405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назад</a:t>
            </a:r>
            <a:endParaRPr lang="ru-RU" sz="16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478279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Числа-близнецы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- два простых числа, которые отличаются на 2, 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как  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5  и  7, 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11  и  13, 17  и  19, получили образное название близнецы (</a:t>
            </a:r>
            <a:r>
              <a:rPr lang="ru-RU" sz="2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эти числа называют ещё парными простыми числами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). </a:t>
            </a:r>
            <a:endParaRPr lang="ru-RU" sz="2000" dirty="0">
              <a:latin typeface="Arial 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365126"/>
            <a:ext cx="6679654" cy="1325563"/>
          </a:xfrm>
        </p:spPr>
        <p:txBody>
          <a:bodyPr/>
          <a:lstStyle/>
          <a:p>
            <a:r>
              <a:rPr lang="ru-RU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Числа-близнецы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435430">
            <a:off x="1576063" y="4027106"/>
            <a:ext cx="3892030" cy="82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2027 и 2029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213932">
            <a:off x="2289754" y="5363636"/>
            <a:ext cx="6657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10 999 949 и 10 999 951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552046">
            <a:off x="5337004" y="2988207"/>
            <a:ext cx="274786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3,  5,  7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7524328" y="6237312"/>
            <a:ext cx="1055253" cy="50405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назад</a:t>
            </a:r>
            <a:endParaRPr lang="ru-RU" sz="16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5385257" y="4293096"/>
            <a:ext cx="3312000" cy="1738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00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</a:t>
            </a:r>
            <a:r>
              <a:rPr lang="ru-RU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96 </a:t>
            </a:r>
            <a:r>
              <a:rPr lang="ru-RU" sz="2000" b="1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</a:t>
            </a:r>
            <a:r>
              <a:rPr lang="ru-RU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69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шаг: 96 + 69 = 165,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 шаг: 165 + 561 = 726,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 шаг: 726 + 627 = 1353,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 шаг: 1353 + 3531 = 4884.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Shape 3"/>
          <p:cNvSpPr txBox="1"/>
          <p:nvPr/>
        </p:nvSpPr>
        <p:spPr>
          <a:xfrm>
            <a:off x="1502237" y="3980335"/>
            <a:ext cx="3252960" cy="205084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00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</a:t>
            </a:r>
            <a:r>
              <a:rPr lang="ru-RU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83 </a:t>
            </a:r>
            <a:r>
              <a:rPr lang="ru-RU" sz="2000" b="1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</a:t>
            </a:r>
            <a:r>
              <a:rPr lang="ru-RU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38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шаг: 83 + 38 = </a:t>
            </a:r>
            <a:r>
              <a:rPr lang="ru-RU" sz="200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121</a:t>
            </a:r>
          </a:p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67 </a:t>
            </a:r>
            <a:r>
              <a:rPr lang="ru-RU" sz="2000" b="1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</a:t>
            </a:r>
            <a:r>
              <a:rPr lang="ru-RU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76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шаг: 67 + 76 = 143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 шаг: 143 + 341 = 484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2236" y="1412776"/>
            <a:ext cx="4653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Палиндром –</a:t>
            </a:r>
            <a:r>
              <a:rPr lang="en-US" sz="2000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u="sng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число</a:t>
            </a:r>
            <a:r>
              <a:rPr lang="ru-RU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буквосочетание, </a:t>
            </a:r>
            <a:r>
              <a:rPr lang="ru-RU" sz="2000" u="sng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слово</a:t>
            </a:r>
            <a:r>
              <a:rPr lang="ru-RU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или текст, одинаково читающееся в обоих направлениях. </a:t>
            </a:r>
            <a:endParaRPr lang="ru-RU" sz="2000" spc="-1" dirty="0" smtClean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55754" y="188640"/>
            <a:ext cx="6759596" cy="1325563"/>
          </a:xfrm>
        </p:spPr>
        <p:txBody>
          <a:bodyPr/>
          <a:lstStyle/>
          <a:p>
            <a:r>
              <a:rPr lang="ru-RU" b="1" dirty="0" smtClean="0"/>
              <a:t>Палиндромы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2237" y="2852936"/>
            <a:ext cx="7153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Палиндром можно получить как результат операций над другими числами.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806562">
            <a:off x="6222691" y="951110"/>
            <a:ext cx="25346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96 и 69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лево 8">
            <a:hlinkClick r:id="rId2" action="ppaction://hlinksldjump"/>
          </p:cNvPr>
          <p:cNvSpPr/>
          <p:nvPr/>
        </p:nvSpPr>
        <p:spPr>
          <a:xfrm>
            <a:off x="7524328" y="6237312"/>
            <a:ext cx="1055253" cy="50405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назад</a:t>
            </a:r>
            <a:endParaRPr lang="ru-RU" sz="16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6498" y="188640"/>
            <a:ext cx="6967686" cy="1325563"/>
          </a:xfrm>
        </p:spPr>
        <p:txBody>
          <a:bodyPr>
            <a:normAutofit/>
          </a:bodyPr>
          <a:lstStyle/>
          <a:p>
            <a:r>
              <a:rPr lang="ru-RU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Замечательные «</a:t>
            </a:r>
            <a:r>
              <a:rPr lang="ru-RU" sz="3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смиты</a:t>
            </a:r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»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340768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1)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отличаются повторяемостью цифр  – </a:t>
            </a:r>
            <a:r>
              <a:rPr lang="ru-RU" sz="20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1111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666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2) 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Это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перевертыши – </a:t>
            </a:r>
            <a:r>
              <a:rPr lang="ru-RU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864</a:t>
            </a:r>
            <a:r>
              <a:rPr lang="ru-RU" sz="20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468</a:t>
            </a: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2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36</a:t>
            </a:r>
            <a:r>
              <a:rPr lang="ru-RU" sz="2000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63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3)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красивое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сочетание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цифр – 67067, 654.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Настоящими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«изюминками» этого семейства выступают десятизначные величины, при написании которых каждая цифра используется лишь единожды. </a:t>
            </a:r>
            <a:endParaRPr lang="ru-RU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Например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 9 876 542 103   и 1 023 465 798.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904468" y="6237312"/>
            <a:ext cx="1008112" cy="50405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далее</a:t>
            </a:r>
            <a:endParaRPr lang="ru-RU" sz="16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679654" cy="1325563"/>
          </a:xfrm>
        </p:spPr>
        <p:txBody>
          <a:bodyPr/>
          <a:lstStyle/>
          <a:p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«Число </a:t>
            </a:r>
            <a:r>
              <a:rPr lang="ru-RU" sz="3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Шахерезады</a:t>
            </a:r>
            <a:r>
              <a:rPr lang="ru-RU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DejaVu Sans"/>
              </a:rPr>
              <a:t>» – 1001</a:t>
            </a:r>
            <a:endParaRPr lang="ru-RU" b="1" dirty="0">
              <a:latin typeface="Arial 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196752"/>
            <a:ext cx="7021288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                  1001=10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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10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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10+1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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1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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1=10</a:t>
            </a:r>
            <a:r>
              <a:rPr lang="ru-RU" sz="28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3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+1</a:t>
            </a:r>
            <a:r>
              <a:rPr lang="ru-RU" sz="28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3</a:t>
            </a:r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Times New Roman"/>
            </a:endParaRPr>
          </a:p>
          <a:p>
            <a:endParaRPr lang="ru-RU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143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семерки: </a:t>
            </a: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7 </a:t>
            </a: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 </a:t>
            </a: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143 </a:t>
            </a: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=1001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.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91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«</a:t>
            </a:r>
            <a:r>
              <a:rPr lang="ru-RU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одиннадцатки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»: </a:t>
            </a: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11 </a:t>
            </a: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 </a:t>
            </a: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91=1001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.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77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«</a:t>
            </a:r>
            <a:r>
              <a:rPr lang="ru-R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тринадцаток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»: </a:t>
            </a: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77 </a:t>
            </a: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 </a:t>
            </a: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13=1001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.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1001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– палиндром или перевертыш. </a:t>
            </a:r>
            <a:endParaRPr lang="ru-RU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Times New Roman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при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умножении на него любой трехзначной величины в результате получается та же самая величина, только прописанная дважды. </a:t>
            </a:r>
            <a:endParaRPr lang="ru-RU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Times New Roman"/>
            </a:endParaRPr>
          </a:p>
          <a:p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                         Например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: </a:t>
            </a: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756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  <a:sym typeface="Symbol"/>
              </a:rPr>
              <a:t>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1001=</a:t>
            </a:r>
            <a:r>
              <a:rPr lang="ru-RU" sz="20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756</a:t>
            </a:r>
            <a:r>
              <a:rPr lang="ru-RU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756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.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lang="ru-RU" sz="2000" dirty="0"/>
          </a:p>
        </p:txBody>
      </p:sp>
      <p:pic>
        <p:nvPicPr>
          <p:cNvPr id="3074" name="Picture 2" descr="ÐÐ°ÑÑÐ¸Ð½ÐºÐ¸ Ð¿Ð¾ Ð·Ð°Ð¿ÑÐ¾ÑÑ Ð§Ð¸ÑÐ»Ð¾ Ð¨Ð°ÑÐµÑÐµÐ·Ð°Ð´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34" y="4725144"/>
            <a:ext cx="3832829" cy="20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797511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«Покопайтесь в огромном месиве чисел, которых больше, чем руды в земле, и вы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найдёте  свойства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интересные и удивительные, диковинные и забавные, неожиданные и курьезные».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А.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Кордемский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Ð°ÑÑÐ¸Ð½ÐºÐ¸ Ð¿Ð¾ Ð·Ð°Ð¿ÑÐ¾ÑÑ ÑÐ¸ÑÐ»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439127" cy="33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07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427" y="0"/>
            <a:ext cx="7289754" cy="1325563"/>
          </a:xfrm>
        </p:spPr>
        <p:txBody>
          <a:bodyPr/>
          <a:lstStyle/>
          <a:p>
            <a:r>
              <a:rPr lang="ru-RU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Математическая константа </a:t>
            </a:r>
            <a:r>
              <a:rPr lang="ru-RU" sz="8000" i="1" dirty="0">
                <a:latin typeface="+mn-lt"/>
                <a:cs typeface="Arial" panose="020B0604020202020204" pitchFamily="34" charset="0"/>
              </a:rPr>
              <a:t>π</a:t>
            </a:r>
            <a:endParaRPr lang="ru-RU" sz="80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182590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Самая популярная математическая константа выражает соотношение окружности к диаметру круга. </a:t>
            </a: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Главное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свойство этого удивительного числа в том, что оно </a:t>
            </a:r>
            <a:r>
              <a:rPr lang="ru-RU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никогда не кончается и не повторяется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. </a:t>
            </a:r>
          </a:p>
          <a:p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Первые 50 символов после знака препинания имеют такой вид: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4032448" cy="265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ÐÐ°ÑÑÐ¸Ð½ÐºÐ¸ Ð¿Ð¾ Ð·Ð°Ð¿ÑÐ¾ÑÑ Ð§Ð¸ÑÐ»Ð¾ Ð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12776"/>
            <a:ext cx="177706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63424" y="342900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3,141592653589793238462643383279502884197169399375105…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348880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666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– составное число Смита удивительно тем, что его можно записать в двух вариантах при возрастающем порядке, используя для этого 9 неповторяющихся цифр, и одним вариантом в убывающем порядке: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	             123+456+78+9=666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      1+2+3+4+567+89=666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      9+87+6+543+21=666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 тому же эта величина выступает: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суммой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своих же цифр и их значений, возведенных в третью степень: 6+6+6+6</a:t>
            </a:r>
            <a:r>
              <a:rPr lang="ru-RU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+6</a:t>
            </a:r>
            <a:r>
              <a:rPr lang="ru-RU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+6</a:t>
            </a:r>
            <a:r>
              <a:rPr lang="ru-RU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=666.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суммой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разностью первых величин натурального ряда, возведенных в шестую степень: 1</a:t>
            </a:r>
            <a:r>
              <a:rPr lang="ru-RU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−2</a:t>
            </a:r>
            <a:r>
              <a:rPr lang="ru-RU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+3</a:t>
            </a:r>
            <a:r>
              <a:rPr lang="ru-RU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=666.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9421" y="476672"/>
            <a:ext cx="6823670" cy="1325563"/>
          </a:xfrm>
        </p:spPr>
        <p:txBody>
          <a:bodyPr/>
          <a:lstStyle/>
          <a:p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Число </a:t>
            </a:r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Зверя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ÐÐ°ÑÑÐ¸Ð½ÐºÐ¸ Ð¿Ð¾ Ð·Ð°Ð¿ÑÐ¾ÑÑ Ð§Ð¸ÑÐ»Ð¾ Ð·Ð²ÐµÑ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1478709" y="1556792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Древние математики не только применяли, но и изучали числа.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грустно ль думать вам, что в мире все понятно,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Что больше нечего распутывать уму…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Вопрос о существовании бесконечности множества четных совершенных чисел, нечетного совершенного числа открыт до сих пор.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сих пор не существует общего способа нахождения пар дружественных чисел.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Неизвестно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конечно или бесконечно количество пар дружественных чисел.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 чётно-нечётная пара дружественных чисел, неизвестно.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Современной математике неизвестно, сколько всего существует чисел-близнецов.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365126"/>
            <a:ext cx="6895678" cy="1325563"/>
          </a:xfrm>
        </p:spPr>
        <p:txBody>
          <a:bodyPr/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679654" cy="1325563"/>
          </a:xfrm>
        </p:spPr>
        <p:txBody>
          <a:bodyPr/>
          <a:lstStyle/>
          <a:p>
            <a:r>
              <a:rPr lang="ru-RU" b="1" dirty="0" smtClean="0"/>
              <a:t>Источники информации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700808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Депман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И.Я.,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Виленкин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Н.Я. За страницами учебника математики. Пособие для учащихся 5-6 классов средней школы. – М.: Просвещение, 1989. – 287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Малаховский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В.С. Числа знакомые и незнакомые: Учебное пособие /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В.С.Малаховский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Калиниград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ФГУИПП «Янтарный сказ», 2004. – 184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Савин А.П. Математические миниатюры. – М.: Детская литература, 1991. — 131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http://math4school.ru/sovershennie_chisla.html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https://ru.wikipedia.org/wiki/%D0%94%D1%80%D1%83%D0%B6%D0%B5%D1%81%D1%82%D0%B2%D0%B5%D0%BD%D0%BD%D1%8B%D0%B5_%D1%87%D0%B8%D1%81%D0%BB%D0%B0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http://www.math24.ru/%D0%BC%D0%BD%D0%BE%D0%B6%D0%B5%D1%81%D1%82%D0%B2%D0%B0-%D1%87%D0%B8%D1%81%D0%B5%D0%BB.html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http://math4school.ru/sovershennie_chisla.html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http://dinaria.at.ua/publ/vsevolod_rozhdestvenskij/1-1-0-176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78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/>
          <p:cNvPicPr/>
          <p:nvPr/>
        </p:nvPicPr>
        <p:blipFill>
          <a:blip r:embed="rId2"/>
          <a:stretch/>
        </p:blipFill>
        <p:spPr>
          <a:xfrm>
            <a:off x="5004048" y="2969159"/>
            <a:ext cx="2268360" cy="3208320"/>
          </a:xfrm>
          <a:prstGeom prst="rect">
            <a:avLst/>
          </a:prstGeom>
          <a:ln>
            <a:noFill/>
          </a:ln>
        </p:spPr>
      </p:pic>
      <p:sp>
        <p:nvSpPr>
          <p:cNvPr id="82" name="CustomShape 2"/>
          <p:cNvSpPr/>
          <p:nvPr/>
        </p:nvSpPr>
        <p:spPr>
          <a:xfrm>
            <a:off x="6426512" y="6195292"/>
            <a:ext cx="1295640" cy="51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ПИФАГОР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Рисунок 82"/>
          <p:cNvPicPr/>
          <p:nvPr/>
        </p:nvPicPr>
        <p:blipFill>
          <a:blip r:embed="rId3"/>
          <a:stretch/>
        </p:blipFill>
        <p:spPr>
          <a:xfrm>
            <a:off x="1412976" y="2564904"/>
            <a:ext cx="2460240" cy="3157200"/>
          </a:xfrm>
          <a:prstGeom prst="rect">
            <a:avLst/>
          </a:prstGeom>
          <a:ln>
            <a:noFill/>
          </a:ln>
        </p:spPr>
      </p:pic>
      <p:sp>
        <p:nvSpPr>
          <p:cNvPr id="84" name="CustomShape 3"/>
          <p:cNvSpPr/>
          <p:nvPr/>
        </p:nvSpPr>
        <p:spPr>
          <a:xfrm>
            <a:off x="2987824" y="5736154"/>
            <a:ext cx="1229400" cy="51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АРХИМЕД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764704"/>
            <a:ext cx="71964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Число – одно из основных понятий математики, позволяющее выразить результаты счета или измерения. Знания о числах накапливались в течение многих веков, порождая интерес к новым исследованиям, которые в свою очередь приумножали эти накопления.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619672" y="332656"/>
            <a:ext cx="7344816" cy="59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Гипотеза: </a:t>
            </a:r>
            <a:endParaRPr sz="2000" dirty="0">
              <a:latin typeface="Arial "/>
            </a:endParaRPr>
          </a:p>
          <a:p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среди множества чисел встречаются числа, обладающие удивительными свойствами и закономерностями.</a:t>
            </a:r>
            <a:endParaRPr sz="2000" dirty="0">
              <a:latin typeface="Arial "/>
            </a:endParaRPr>
          </a:p>
          <a:p>
            <a:endParaRPr sz="2000" dirty="0">
              <a:latin typeface="Arial "/>
            </a:endParaRPr>
          </a:p>
          <a:p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Предмет исследования: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 числа и их свойства.</a:t>
            </a:r>
            <a:endParaRPr sz="2000" dirty="0">
              <a:latin typeface="Arial "/>
            </a:endParaRPr>
          </a:p>
          <a:p>
            <a:endParaRPr sz="2000" dirty="0">
              <a:latin typeface="Arial "/>
            </a:endParaRPr>
          </a:p>
          <a:p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Цель работы: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  </a:t>
            </a:r>
            <a:endParaRPr sz="2000" dirty="0">
              <a:latin typeface="Arial "/>
            </a:endParaRPr>
          </a:p>
          <a:p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изучение удивительных особенностей натуральных чисел</a:t>
            </a:r>
            <a:endParaRPr sz="2000" dirty="0">
              <a:latin typeface="Arial "/>
            </a:endParaRPr>
          </a:p>
          <a:p>
            <a:endParaRPr sz="2000" dirty="0">
              <a:latin typeface="Arial "/>
            </a:endParaRPr>
          </a:p>
          <a:p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Задачи исследования:</a:t>
            </a:r>
            <a:endParaRPr sz="2000" dirty="0">
              <a:latin typeface="Arial "/>
            </a:endParaRPr>
          </a:p>
          <a:p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1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. 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Познакомиться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с видами чисел, изучаемых в школьной программе</a:t>
            </a:r>
            <a:endParaRPr sz="2000" dirty="0">
              <a:latin typeface="Arial "/>
            </a:endParaRPr>
          </a:p>
          <a:p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2. 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Познакомиться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с видами чисел за страницами школьного учебника</a:t>
            </a:r>
            <a:endParaRPr sz="2000" dirty="0">
              <a:latin typeface="Arial "/>
            </a:endParaRPr>
          </a:p>
          <a:p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3. Изучить ряд удивительных свойств и закономерностей чисел</a:t>
            </a:r>
            <a:endParaRPr sz="2000" dirty="0">
              <a:latin typeface="Arial "/>
            </a:endParaRPr>
          </a:p>
          <a:p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4. Опытным путём найти подтверждение свойствам и закономерностям чисел</a:t>
            </a:r>
            <a:endParaRPr sz="2000" dirty="0">
              <a:latin typeface="Arial 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547664" y="548680"/>
            <a:ext cx="7202128" cy="30963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just"/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	История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натуральных чисел началась ещё в первобытные времена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. Издревле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люди считали предметы. </a:t>
            </a:r>
            <a:endParaRPr sz="2000" dirty="0">
              <a:latin typeface="Arial "/>
            </a:endParaRPr>
          </a:p>
          <a:p>
            <a:pPr algn="just"/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Например, в торговле нужен был счет товара или в строительстве счет материала. Даже в быту приходилось считать вещи, продукты, скот. Сначала числа использовались только для подсчета в жизни, 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на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практике, но в дальнейшем, при развитии математики, 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числа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стали частью науки.</a:t>
            </a:r>
            <a:endParaRPr sz="2000" dirty="0">
              <a:latin typeface="Arial "/>
            </a:endParaRPr>
          </a:p>
        </p:txBody>
      </p:sp>
      <p:pic>
        <p:nvPicPr>
          <p:cNvPr id="87" name="Рисунок 86"/>
          <p:cNvPicPr/>
          <p:nvPr/>
        </p:nvPicPr>
        <p:blipFill>
          <a:blip r:embed="rId2"/>
          <a:stretch/>
        </p:blipFill>
        <p:spPr>
          <a:xfrm>
            <a:off x="1619672" y="3760866"/>
            <a:ext cx="7271280" cy="228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7152" y="1196752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Простые 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числа –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это целые числа, больше единицы, которые имеют только два положительных делителя, а именно самих себя и 1. </a:t>
            </a:r>
          </a:p>
          <a:p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Например: 2, 3, 11, 17, 131, 523.</a:t>
            </a:r>
            <a:endParaRPr lang="ru-RU" dirty="0">
              <a:latin typeface="Arial "/>
            </a:endParaRPr>
          </a:p>
          <a:p>
            <a:endParaRPr lang="ru-RU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"/>
              <a:ea typeface="Times New Roman"/>
            </a:endParaRPr>
          </a:p>
          <a:p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Составные 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числа –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это целые числа, больше единицы, которое имеют, по крайней мере, три положительных делителя.  Например: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6, 63, 121 и 6 697. </a:t>
            </a:r>
            <a:endParaRPr lang="ru-RU" dirty="0">
              <a:latin typeface="Arial "/>
            </a:endParaRPr>
          </a:p>
          <a:p>
            <a:endParaRPr lang="ru-RU" dirty="0">
              <a:latin typeface="Arial "/>
            </a:endParaRPr>
          </a:p>
          <a:p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Делителями 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63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 являются числа 1, 3, 7, 9, 21 и 63. </a:t>
            </a:r>
            <a:endParaRPr lang="ru-RU" dirty="0">
              <a:latin typeface="Arial "/>
            </a:endParaRPr>
          </a:p>
          <a:p>
            <a:endParaRPr lang="ru-RU" dirty="0">
              <a:latin typeface="Arial "/>
            </a:endParaRPr>
          </a:p>
          <a:p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Число 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6 697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составное, так как его  делителями кроме 1 и 6 697 являются еще и числа 37 и 181.</a:t>
            </a:r>
            <a:endParaRPr lang="ru-RU" dirty="0">
              <a:latin typeface="Arial "/>
            </a:endParaRPr>
          </a:p>
          <a:p>
            <a:endParaRPr lang="ru-RU" dirty="0">
              <a:latin typeface="Arial "/>
            </a:endParaRPr>
          </a:p>
          <a:p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Число 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1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"/>
                <a:ea typeface="Times New Roman"/>
              </a:rPr>
              <a:t> не относится ни к простым, ни к составным числам. </a:t>
            </a:r>
            <a:endParaRPr lang="ru-RU" dirty="0">
              <a:latin typeface="Arial 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88832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страницами школьного учебника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56821553"/>
              </p:ext>
            </p:extLst>
          </p:nvPr>
        </p:nvGraphicFramePr>
        <p:xfrm>
          <a:off x="1475656" y="1484784"/>
          <a:ext cx="70567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право 3">
            <a:hlinkClick r:id="rId7" action="ppaction://hlinksldjump"/>
          </p:cNvPr>
          <p:cNvSpPr/>
          <p:nvPr/>
        </p:nvSpPr>
        <p:spPr>
          <a:xfrm>
            <a:off x="7904468" y="6237312"/>
            <a:ext cx="1008112" cy="50405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далее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708103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319614" cy="1325563"/>
          </a:xfrm>
        </p:spPr>
        <p:txBody>
          <a:bodyPr/>
          <a:lstStyle/>
          <a:p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Совершенные числа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3668" y="1268760"/>
            <a:ext cx="71287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Совершенное число —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это число, равное сумме всех своих делителей,  в том числе единица, но исключая само себя</a:t>
            </a: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Первое и наименьшее из совершенных чисел – </a:t>
            </a: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6.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		6 = 1 + 2 + </a:t>
            </a: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</a:p>
          <a:p>
            <a:pPr algn="just"/>
            <a:endParaRPr lang="ru-RU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Следующее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совершенное число:   </a:t>
            </a: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28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=1+2+4+7+14. </a:t>
            </a:r>
            <a:endParaRPr lang="ru-RU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Далее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мере того как натуральные числа возрастают,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совершенные числа встречаются всё реже.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25243">
            <a:off x="1785166" y="4845225"/>
            <a:ext cx="1502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496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 rot="456527">
            <a:off x="3545345" y="5464216"/>
            <a:ext cx="1740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8128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592768">
            <a:off x="5643114" y="5017343"/>
            <a:ext cx="33009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33 550 336</a:t>
            </a: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7524328" y="6237312"/>
            <a:ext cx="1055253" cy="50405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назад</a:t>
            </a:r>
            <a:endParaRPr lang="ru-RU" sz="16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475656" y="1352754"/>
            <a:ext cx="7569632" cy="135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just">
              <a:lnSpc>
                <a:spcPct val="100000"/>
              </a:lnSpc>
            </a:pPr>
            <a:r>
              <a:rPr lang="ru-RU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	Фигурные </a:t>
            </a:r>
            <a:r>
              <a:rPr lang="ru-RU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числа 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– это общее название чисел, </a:t>
            </a:r>
            <a:r>
              <a:rPr lang="ru-RU" sz="2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геометрическое 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представление которых связано с той или иной геометрической фигурой</a:t>
            </a:r>
            <a:r>
              <a:rPr lang="ru-RU" sz="2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/>
          <p:nvPr/>
        </p:nvPicPr>
        <p:blipFill>
          <a:blip r:embed="rId2"/>
          <a:stretch/>
        </p:blipFill>
        <p:spPr>
          <a:xfrm>
            <a:off x="1766207" y="2852936"/>
            <a:ext cx="6860104" cy="3768736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39083"/>
            <a:ext cx="5887566" cy="1325563"/>
          </a:xfrm>
        </p:spPr>
        <p:txBody>
          <a:bodyPr/>
          <a:lstStyle/>
          <a:p>
            <a:r>
              <a:rPr lang="ru-RU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Фигурные числа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2_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3A8A2BB7-7C5E-4EB2-B1F1-CFFF0F57E773}"/>
    </a:ext>
  </a:extLst>
</a:theme>
</file>

<file path=ppt/theme/theme4.xml><?xml version="1.0" encoding="utf-8"?>
<a:theme xmlns:a="http://schemas.openxmlformats.org/drawingml/2006/main" name="1_Metropolitan">
  <a:themeElements>
    <a:clrScheme name="Metropolitan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33ACF124-275F-44F2-8DE0-0A755069829B}"/>
    </a:ext>
  </a:extLst>
</a:theme>
</file>

<file path=ppt/theme/theme5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0941A018-FB9B-4401-A32C-7E04526866E0}"/>
    </a:ext>
  </a:extLst>
</a:theme>
</file>

<file path=ppt/theme/theme6.xml><?xml version="1.0" encoding="utf-8"?>
<a:theme xmlns:a="http://schemas.openxmlformats.org/drawingml/2006/main" name="18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1316</Words>
  <Application>Microsoft Office PowerPoint</Application>
  <PresentationFormat>Экран (4:3)</PresentationFormat>
  <Paragraphs>184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Default Design</vt:lpstr>
      <vt:lpstr>3_Metropolitan</vt:lpstr>
      <vt:lpstr>2_Metropolitan</vt:lpstr>
      <vt:lpstr>1_Metropolitan</vt:lpstr>
      <vt:lpstr>Metropolitan</vt:lpstr>
      <vt:lpstr>18</vt:lpstr>
      <vt:lpstr>Творческая работа «Числа знакомые и незнакомые»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страницами школьного учебника</vt:lpstr>
      <vt:lpstr>Совершенные числа</vt:lpstr>
      <vt:lpstr>Фигурные числа</vt:lpstr>
      <vt:lpstr>Виды фигурных чисел</vt:lpstr>
      <vt:lpstr>Презентация PowerPoint</vt:lpstr>
      <vt:lpstr>Презентация PowerPoint</vt:lpstr>
      <vt:lpstr>Презентация PowerPoint</vt:lpstr>
      <vt:lpstr>Презентация PowerPoint</vt:lpstr>
      <vt:lpstr>Дружественные числа</vt:lpstr>
      <vt:lpstr>Числа-близнецы</vt:lpstr>
      <vt:lpstr>Палиндромы</vt:lpstr>
      <vt:lpstr>Замечательные «смиты»</vt:lpstr>
      <vt:lpstr>«Число Шахерезады» – 1001</vt:lpstr>
      <vt:lpstr>Математическая константа π</vt:lpstr>
      <vt:lpstr>Число Зверя</vt:lpstr>
      <vt:lpstr>Заключение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Ольга Сергеевна Александрова</cp:lastModifiedBy>
  <cp:revision>66</cp:revision>
  <dcterms:created xsi:type="dcterms:W3CDTF">2018-09-04T12:10:47Z</dcterms:created>
  <dcterms:modified xsi:type="dcterms:W3CDTF">2019-03-08T21:36:02Z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